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92" r:id="rId3"/>
    <p:sldId id="294" r:id="rId5"/>
    <p:sldId id="367" r:id="rId6"/>
    <p:sldId id="351" r:id="rId7"/>
    <p:sldId id="317" r:id="rId8"/>
    <p:sldId id="368" r:id="rId9"/>
    <p:sldId id="353" r:id="rId10"/>
    <p:sldId id="344" r:id="rId11"/>
    <p:sldId id="366" r:id="rId12"/>
    <p:sldId id="393" r:id="rId13"/>
    <p:sldId id="323" r:id="rId14"/>
    <p:sldId id="313" r:id="rId15"/>
    <p:sldId id="324" r:id="rId16"/>
    <p:sldId id="318" r:id="rId17"/>
    <p:sldId id="346" r:id="rId18"/>
    <p:sldId id="388" r:id="rId19"/>
    <p:sldId id="312" r:id="rId20"/>
    <p:sldId id="350" r:id="rId21"/>
    <p:sldId id="355" r:id="rId22"/>
  </p:sldIdLst>
  <p:sldSz cx="18288000" cy="10287000"/>
  <p:notesSz cx="18288000" cy="10287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</p:embeddedFont>
    <p:embeddedFont>
      <p:font typeface="KGLSPW+Helvetica" panose="020B0604020202020204" charset="0"/>
      <p:regular r:id="rId32"/>
    </p:embeddedFont>
    <p:embeddedFont>
      <p:font typeface="仿宋" panose="02010609060101010101" pitchFamily="49" charset="-122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Segoe UI Light" panose="020B0502040204020203" pitchFamily="34" charset="0"/>
      <p:regular r:id="rId38"/>
      <p:italic r:id="rId39"/>
    </p:embeddedFont>
    <p:embeddedFont>
      <p:font typeface="等线" panose="02010600030101010101" charset="-122"/>
      <p:regular r:id="rId40"/>
    </p:embeddedFont>
  </p:embeddedFontLst>
  <p:custDataLst>
    <p:tags r:id="rId4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740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2.xml"/><Relationship Id="rId40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4.fntdata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A7324A-01E3-4A90-A4A7-23C2A4A6A1A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5B812A-427A-4F73-B9B9-19E206908FA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xfrm>
            <a:off x="1828800" y="4951413"/>
            <a:ext cx="14630400" cy="40497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eaLnBrk="0" hangingPunct="0"/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0" hangingPunct="0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1748" name="页脚占位符 3"/>
          <p:cNvSpPr txBox="1">
            <a:spLocks noGrp="1"/>
          </p:cNvSpPr>
          <p:nvPr>
            <p:ph type="ftr" sz="quarter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3174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3"/>
          <p:cNvSpPr>
            <a:spLocks noGrp="1"/>
          </p:cNvSpPr>
          <p:nvPr>
            <p:ph type="dt" sz="half" idx="2"/>
          </p:nvPr>
        </p:nvSpPr>
        <p:spPr>
          <a:xfrm>
            <a:off x="377825" y="9944100"/>
            <a:ext cx="1736725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9EF131-7C9E-4CCB-9B6D-CBF1475FABF1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4"/>
          <p:cNvSpPr>
            <a:spLocks noGrp="1"/>
          </p:cNvSpPr>
          <p:nvPr>
            <p:ph type="ftr" sz="quarter" idx="3"/>
          </p:nvPr>
        </p:nvSpPr>
        <p:spPr>
          <a:xfrm>
            <a:off x="2568575" y="9944100"/>
            <a:ext cx="2416175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5"/>
          <p:cNvSpPr>
            <a:spLocks noGrp="1"/>
          </p:cNvSpPr>
          <p:nvPr>
            <p:ph type="sldNum" sz="quarter" idx="4"/>
          </p:nvPr>
        </p:nvSpPr>
        <p:spPr>
          <a:xfrm>
            <a:off x="5438775" y="9944100"/>
            <a:ext cx="1736725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84D0FF-D601-4048-947E-2EA339AEFBCA}" type="slidenum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377825" y="9944100"/>
            <a:ext cx="173672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78669A-ED98-41ED-959D-C13E5916B34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68575" y="9944100"/>
            <a:ext cx="241617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38775" y="9944100"/>
            <a:ext cx="1736725" cy="277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E9F1AD-2298-4D80-8825-7634D399CD0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77666" y="2459482"/>
            <a:ext cx="6797992" cy="13849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377825" y="9944100"/>
            <a:ext cx="173672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DE4FCB-86DB-49A3-806D-7D0B43258CB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68575" y="9944100"/>
            <a:ext cx="2416175" cy="277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38775" y="9944100"/>
            <a:ext cx="1736725" cy="277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8C0359-060A-4EC3-80B2-B9666A49400C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38775" y="9944100"/>
            <a:ext cx="17367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124184-2326-4087-9207-10BBB9487D7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3B2B5-C082-4686-9E87-F98DD01A5D6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Holder 2"/>
          <p:cNvSpPr>
            <a:spLocks noGrp="1"/>
          </p:cNvSpPr>
          <p:nvPr>
            <p:ph type="title"/>
          </p:nvPr>
        </p:nvSpPr>
        <p:spPr>
          <a:xfrm>
            <a:off x="377825" y="427038"/>
            <a:ext cx="6797675" cy="17113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endParaRPr lang="zh-CN" altLang="zh-CN" dirty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>
          <a:xfrm>
            <a:off x="377825" y="2459038"/>
            <a:ext cx="6797675" cy="70580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575" y="9944100"/>
            <a:ext cx="2416175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6725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3B2B5-C082-4686-9E87-F98DD01A5D6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775" y="9944100"/>
            <a:ext cx="1736725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1BFB16-00D3-4AFB-99F0-9837C5DA476A}" type="slidenum"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34925"/>
            <a:ext cx="18289588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26" y="1399605"/>
            <a:ext cx="4104456" cy="276407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TextBox 26"/>
          <p:cNvSpPr txBox="1"/>
          <p:nvPr/>
        </p:nvSpPr>
        <p:spPr>
          <a:xfrm>
            <a:off x="4679315" y="4495483"/>
            <a:ext cx="7820025" cy="2306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en-US" altLang="zh-CN" sz="9600" b="1" kern="1200" cap="none" spc="0" normalizeH="0" baseline="0" noProof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9600" b="1" kern="1200" cap="none" spc="0" normalizeH="0" baseline="0" noProof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参赛指导</a:t>
            </a:r>
            <a:endParaRPr kumimoji="0" lang="en-US" altLang="zh-CN" sz="9600" b="1" kern="1200" cap="none" spc="0" normalizeH="0" baseline="0" noProof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4"/>
          <p:cNvSpPr/>
          <p:nvPr/>
        </p:nvSpPr>
        <p:spPr>
          <a:xfrm>
            <a:off x="647700" y="966788"/>
            <a:ext cx="17137063" cy="745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以往项目问题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、核心技术支撑不清晰、产权股权模糊（技术储备及迭代）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、技术和产品针对的细分市场不明确，不能精炼表述差异化产品及服务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、整体产业链、细分市场的有效需求及真实痛点把握不足（市场占有率，用户量）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、商业模式即实际运营中探索的核心、独特资源没有表述 特殊指定授权 渠道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、项目没有财务数据及清晰规划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、项目核心团队描述不合格  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、项目的 经济效益 社会价值 表述不准确，没有提炼。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3"/>
          <p:cNvSpPr/>
          <p:nvPr/>
        </p:nvSpPr>
        <p:spPr>
          <a:xfrm>
            <a:off x="1295400" y="1255713"/>
            <a:ext cx="14112875" cy="689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项目名称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解决的问题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名字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基于什么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科技领域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项目内涵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竞争价值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现代企业视野及思维、技术突破及储备、智造体系、科学管理、数据化、智能化、社会法制民生公益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4"/>
          <p:cNvSpPr/>
          <p:nvPr/>
        </p:nvSpPr>
        <p:spPr>
          <a:xfrm>
            <a:off x="1006475" y="1614805"/>
            <a:ext cx="1704784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行业及市场 </a:t>
            </a:r>
            <a:r>
              <a:rPr lang="en-US" altLang="zh-CN" sz="66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en-US" altLang="zh-CN"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宏观背景、产业背景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技术的突破，改良改善，细分到场景的产品及服务价值（青蒿素）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市场分析（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细分领域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份额变化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、行业新趋势新形势、行业增长空间及速度、）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竞品分析（同赛道、切入点、破局，核心客户资源，重要关键节点动作）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项目投资价值、成长性、成长空间、经济效益、社会效益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3"/>
          <p:cNvSpPr/>
          <p:nvPr/>
        </p:nvSpPr>
        <p:spPr>
          <a:xfrm>
            <a:off x="1295400" y="1687513"/>
            <a:ext cx="1569720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团队 </a:t>
            </a:r>
            <a:r>
              <a:rPr lang="en-US" altLang="zh-CN" sz="6600" dirty="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en-US" altLang="zh-CN"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创始人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CEO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（专业背景、年龄、行业及项目经验、综合管理）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核心技术团队（技术原创性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技术研发实力）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团队互补性（如何与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后相处？）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管理效力（应变性，稳定性）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团队驾驭项目的能力（市场拓展、重要资源、目标节点）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1"/>
          <p:cNvSpPr/>
          <p:nvPr/>
        </p:nvSpPr>
        <p:spPr>
          <a:xfrm>
            <a:off x="935038" y="1398588"/>
            <a:ext cx="16417925" cy="726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5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技术和产品  </a:t>
            </a:r>
            <a:r>
              <a:rPr lang="en-US" altLang="zh-CN" sz="6600" dirty="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技术及市场实现途径、产品体系、技术储备与迭代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公共设施（社会背景、产业环境、政策导向、行业基础）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公众技术（共性通用技术、产业链上下游）（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ERP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行业技术与演变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核心技术（重点、知识产权、专利产权池）（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OA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钉钉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基于产业前沿、行业趋势、产业链企业  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定位：某一环节或阶段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全产业全体系解决方案  具体产品服务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"/>
          <p:cNvSpPr/>
          <p:nvPr/>
        </p:nvSpPr>
        <p:spPr>
          <a:xfrm>
            <a:off x="431800" y="1111250"/>
            <a:ext cx="16703675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商业模式及实施方案 </a:t>
            </a:r>
            <a:r>
              <a:rPr lang="en-US" altLang="zh-CN" sz="66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核心资源（财政厅、高校、特许经营）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用户思维（精准目标客户、付费并回购、垂直需求）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商业模式：链接客户与市场的交易结构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业绩及运营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 技术、营销、运营体制；销售模式和渠道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执行团队及项目进度（专业的人做专业事 深度及广度）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object 3"/>
          <p:cNvSpPr txBox="1"/>
          <p:nvPr/>
        </p:nvSpPr>
        <p:spPr>
          <a:xfrm>
            <a:off x="127000" y="98425"/>
            <a:ext cx="695325" cy="398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p>
            <a:pPr>
              <a:lnSpc>
                <a:spcPts val="1340"/>
              </a:lnSpc>
            </a:pPr>
            <a:r>
              <a:rPr lang="zh-CN" altLang="zh-CN" sz="1200" dirty="0">
                <a:solidFill>
                  <a:srgbClr val="000000"/>
                </a:solidFill>
                <a:latin typeface="KGLSPW+Helvetica" panose="020B0604020202020204" charset="0"/>
                <a:ea typeface="宋体" panose="02010600030101010101" pitchFamily="2" charset="-122"/>
              </a:rPr>
              <a:t>32 / 36</a:t>
            </a:r>
            <a:endParaRPr lang="zh-CN" altLang="zh-CN" sz="1200" dirty="0">
              <a:solidFill>
                <a:srgbClr val="000000"/>
              </a:solidFill>
              <a:latin typeface="KGLSPW+Helvetica" panose="020B0604020202020204" charset="0"/>
              <a:ea typeface="KGLSPW+Helvetica" panose="020B0604020202020204" charset="0"/>
            </a:endParaRPr>
          </a:p>
        </p:txBody>
      </p:sp>
      <p:sp>
        <p:nvSpPr>
          <p:cNvPr id="62466" name="矩形 3"/>
          <p:cNvSpPr/>
          <p:nvPr/>
        </p:nvSpPr>
        <p:spPr>
          <a:xfrm>
            <a:off x="287020" y="319405"/>
            <a:ext cx="17786350" cy="114795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 财务数据：行业成绩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财务表现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融资计划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 5-10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、估值的公允性，项目估值具体数据、出让股权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   同行业参考，成本法，真实的财务数据，投入的研发、人力、设备、差旅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固定资产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团队成员专业背书 （放大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2-3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倍）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、股权结构与规模：创始人及核心团队的股权结构，决定未来长远发展基础；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、资金来源与使用规划，从哪里来，后续用在哪些地方；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、项目盈收预测，未来盈利方向与盈利目标额；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、是否有融资计划，是什么，具体的投资回报如何，或之前的融资情况简述；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、 项目的详细财务数据报表（销售额、利润等）。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划重点：财务分析部分建议专业人士参与，讲明白“现在情况+未来情况”。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2"/>
          <p:cNvSpPr/>
          <p:nvPr/>
        </p:nvSpPr>
        <p:spPr>
          <a:xfrm>
            <a:off x="1943100" y="2263775"/>
            <a:ext cx="14257338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做这个项目能得到什么？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发展规划（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3-5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年 技术研发 团队发展 业绩规划）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社会效益（公共卫生安全、儿童安全保护机构、精准节水龙头）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经济效益（市场占有率提升、重塑产业链、并购上市）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1"/>
          <p:cNvSpPr/>
          <p:nvPr/>
        </p:nvSpPr>
        <p:spPr>
          <a:xfrm>
            <a:off x="2232025" y="1830388"/>
            <a:ext cx="13896975" cy="575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如何防控项目风险？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股权、财务、法务</a:t>
            </a:r>
            <a:endParaRPr lang="en-US" altLang="zh-CN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股权架构设计（技术入股、核心股东、一票否决权）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财务报表、财务分析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公司法、合同法、婚姻法（小股东风险防范、股转风险）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融资计划（出让股份，资方权益）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" name="箭头: 五边形 53"/>
          <p:cNvSpPr/>
          <p:nvPr/>
        </p:nvSpPr>
        <p:spPr>
          <a:xfrm rot="10800000" flipH="1" flipV="1">
            <a:off x="5529263" y="685800"/>
            <a:ext cx="1365250" cy="1033463"/>
          </a:xfrm>
          <a:prstGeom prst="homePlate">
            <a:avLst>
              <a:gd name="adj" fmla="val 28713"/>
            </a:avLst>
          </a:prstGeom>
          <a:solidFill>
            <a:schemeClr val="accent5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8" tIns="68573" rIns="137148" bIns="68573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任意多边形: 形状 54"/>
          <p:cNvSpPr/>
          <p:nvPr/>
        </p:nvSpPr>
        <p:spPr>
          <a:xfrm rot="10800000" flipH="1">
            <a:off x="0" y="584200"/>
            <a:ext cx="6670675" cy="1238250"/>
          </a:xfrm>
          <a:custGeom>
            <a:avLst/>
            <a:gdLst>
              <a:gd name="connsiteX0" fmla="*/ 0 w 4447267"/>
              <a:gd name="connsiteY0" fmla="*/ 825500 h 825500"/>
              <a:gd name="connsiteX1" fmla="*/ 177800 w 4447267"/>
              <a:gd name="connsiteY1" fmla="*/ 825500 h 825500"/>
              <a:gd name="connsiteX2" fmla="*/ 473187 w 4447267"/>
              <a:gd name="connsiteY2" fmla="*/ 825500 h 825500"/>
              <a:gd name="connsiteX3" fmla="*/ 650987 w 4447267"/>
              <a:gd name="connsiteY3" fmla="*/ 825500 h 825500"/>
              <a:gd name="connsiteX4" fmla="*/ 982061 w 4447267"/>
              <a:gd name="connsiteY4" fmla="*/ 825500 h 825500"/>
              <a:gd name="connsiteX5" fmla="*/ 1019176 w 4447267"/>
              <a:gd name="connsiteY5" fmla="*/ 825500 h 825500"/>
              <a:gd name="connsiteX6" fmla="*/ 1159861 w 4447267"/>
              <a:gd name="connsiteY6" fmla="*/ 825500 h 825500"/>
              <a:gd name="connsiteX7" fmla="*/ 1455248 w 4447267"/>
              <a:gd name="connsiteY7" fmla="*/ 825500 h 825500"/>
              <a:gd name="connsiteX8" fmla="*/ 1492363 w 4447267"/>
              <a:gd name="connsiteY8" fmla="*/ 825500 h 825500"/>
              <a:gd name="connsiteX9" fmla="*/ 1633048 w 4447267"/>
              <a:gd name="connsiteY9" fmla="*/ 825500 h 825500"/>
              <a:gd name="connsiteX10" fmla="*/ 2001237 w 4447267"/>
              <a:gd name="connsiteY10" fmla="*/ 825500 h 825500"/>
              <a:gd name="connsiteX11" fmla="*/ 2209004 w 4447267"/>
              <a:gd name="connsiteY11" fmla="*/ 825500 h 825500"/>
              <a:gd name="connsiteX12" fmla="*/ 2386804 w 4447267"/>
              <a:gd name="connsiteY12" fmla="*/ 825500 h 825500"/>
              <a:gd name="connsiteX13" fmla="*/ 2474424 w 4447267"/>
              <a:gd name="connsiteY13" fmla="*/ 825500 h 825500"/>
              <a:gd name="connsiteX14" fmla="*/ 3191065 w 4447267"/>
              <a:gd name="connsiteY14" fmla="*/ 825500 h 825500"/>
              <a:gd name="connsiteX15" fmla="*/ 3228180 w 4447267"/>
              <a:gd name="connsiteY15" fmla="*/ 825500 h 825500"/>
              <a:gd name="connsiteX16" fmla="*/ 3368865 w 4447267"/>
              <a:gd name="connsiteY16" fmla="*/ 825500 h 825500"/>
              <a:gd name="connsiteX17" fmla="*/ 4210241 w 4447267"/>
              <a:gd name="connsiteY17" fmla="*/ 825500 h 825500"/>
              <a:gd name="connsiteX18" fmla="*/ 4447267 w 4447267"/>
              <a:gd name="connsiteY18" fmla="*/ 412750 h 825500"/>
              <a:gd name="connsiteX19" fmla="*/ 4210241 w 4447267"/>
              <a:gd name="connsiteY19" fmla="*/ 0 h 825500"/>
              <a:gd name="connsiteX20" fmla="*/ 3368865 w 4447267"/>
              <a:gd name="connsiteY20" fmla="*/ 0 h 825500"/>
              <a:gd name="connsiteX21" fmla="*/ 3228180 w 4447267"/>
              <a:gd name="connsiteY21" fmla="*/ 0 h 825500"/>
              <a:gd name="connsiteX22" fmla="*/ 3191065 w 4447267"/>
              <a:gd name="connsiteY22" fmla="*/ 0 h 825500"/>
              <a:gd name="connsiteX23" fmla="*/ 2474424 w 4447267"/>
              <a:gd name="connsiteY23" fmla="*/ 0 h 825500"/>
              <a:gd name="connsiteX24" fmla="*/ 2386804 w 4447267"/>
              <a:gd name="connsiteY24" fmla="*/ 0 h 825500"/>
              <a:gd name="connsiteX25" fmla="*/ 2209004 w 4447267"/>
              <a:gd name="connsiteY25" fmla="*/ 0 h 825500"/>
              <a:gd name="connsiteX26" fmla="*/ 2001237 w 4447267"/>
              <a:gd name="connsiteY26" fmla="*/ 0 h 825500"/>
              <a:gd name="connsiteX27" fmla="*/ 1633048 w 4447267"/>
              <a:gd name="connsiteY27" fmla="*/ 0 h 825500"/>
              <a:gd name="connsiteX28" fmla="*/ 1492363 w 4447267"/>
              <a:gd name="connsiteY28" fmla="*/ 0 h 825500"/>
              <a:gd name="connsiteX29" fmla="*/ 1455248 w 4447267"/>
              <a:gd name="connsiteY29" fmla="*/ 0 h 825500"/>
              <a:gd name="connsiteX30" fmla="*/ 1159861 w 4447267"/>
              <a:gd name="connsiteY30" fmla="*/ 0 h 825500"/>
              <a:gd name="connsiteX31" fmla="*/ 1019176 w 4447267"/>
              <a:gd name="connsiteY31" fmla="*/ 0 h 825500"/>
              <a:gd name="connsiteX32" fmla="*/ 982061 w 4447267"/>
              <a:gd name="connsiteY32" fmla="*/ 0 h 825500"/>
              <a:gd name="connsiteX33" fmla="*/ 650987 w 4447267"/>
              <a:gd name="connsiteY33" fmla="*/ 0 h 825500"/>
              <a:gd name="connsiteX34" fmla="*/ 473187 w 4447267"/>
              <a:gd name="connsiteY34" fmla="*/ 0 h 825500"/>
              <a:gd name="connsiteX35" fmla="*/ 177800 w 4447267"/>
              <a:gd name="connsiteY35" fmla="*/ 0 h 825500"/>
              <a:gd name="connsiteX36" fmla="*/ 0 w 4447267"/>
              <a:gd name="connsiteY36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47267" h="825500">
                <a:moveTo>
                  <a:pt x="0" y="825500"/>
                </a:moveTo>
                <a:lnTo>
                  <a:pt x="177800" y="825500"/>
                </a:lnTo>
                <a:lnTo>
                  <a:pt x="473187" y="825500"/>
                </a:lnTo>
                <a:lnTo>
                  <a:pt x="650987" y="825500"/>
                </a:lnTo>
                <a:lnTo>
                  <a:pt x="982061" y="825500"/>
                </a:lnTo>
                <a:lnTo>
                  <a:pt x="1019176" y="825500"/>
                </a:lnTo>
                <a:lnTo>
                  <a:pt x="1159861" y="825500"/>
                </a:lnTo>
                <a:lnTo>
                  <a:pt x="1455248" y="825500"/>
                </a:lnTo>
                <a:lnTo>
                  <a:pt x="1492363" y="825500"/>
                </a:lnTo>
                <a:lnTo>
                  <a:pt x="1633048" y="825500"/>
                </a:lnTo>
                <a:lnTo>
                  <a:pt x="2001237" y="825500"/>
                </a:lnTo>
                <a:lnTo>
                  <a:pt x="2209004" y="825500"/>
                </a:lnTo>
                <a:lnTo>
                  <a:pt x="2386804" y="825500"/>
                </a:lnTo>
                <a:lnTo>
                  <a:pt x="2474424" y="825500"/>
                </a:lnTo>
                <a:lnTo>
                  <a:pt x="3191065" y="825500"/>
                </a:lnTo>
                <a:lnTo>
                  <a:pt x="3228180" y="825500"/>
                </a:lnTo>
                <a:lnTo>
                  <a:pt x="3368865" y="825500"/>
                </a:lnTo>
                <a:lnTo>
                  <a:pt x="4210241" y="825500"/>
                </a:lnTo>
                <a:lnTo>
                  <a:pt x="4447267" y="412750"/>
                </a:lnTo>
                <a:lnTo>
                  <a:pt x="4210241" y="0"/>
                </a:lnTo>
                <a:lnTo>
                  <a:pt x="3368865" y="0"/>
                </a:lnTo>
                <a:lnTo>
                  <a:pt x="3228180" y="0"/>
                </a:lnTo>
                <a:lnTo>
                  <a:pt x="3191065" y="0"/>
                </a:lnTo>
                <a:lnTo>
                  <a:pt x="2474424" y="0"/>
                </a:lnTo>
                <a:lnTo>
                  <a:pt x="2386804" y="0"/>
                </a:lnTo>
                <a:lnTo>
                  <a:pt x="2209004" y="0"/>
                </a:lnTo>
                <a:lnTo>
                  <a:pt x="2001237" y="0"/>
                </a:lnTo>
                <a:lnTo>
                  <a:pt x="1633048" y="0"/>
                </a:lnTo>
                <a:lnTo>
                  <a:pt x="1492363" y="0"/>
                </a:lnTo>
                <a:lnTo>
                  <a:pt x="1455248" y="0"/>
                </a:lnTo>
                <a:lnTo>
                  <a:pt x="1159861" y="0"/>
                </a:lnTo>
                <a:lnTo>
                  <a:pt x="1019176" y="0"/>
                </a:lnTo>
                <a:lnTo>
                  <a:pt x="982061" y="0"/>
                </a:lnTo>
                <a:lnTo>
                  <a:pt x="650987" y="0"/>
                </a:lnTo>
                <a:lnTo>
                  <a:pt x="473187" y="0"/>
                </a:lnTo>
                <a:lnTo>
                  <a:pt x="1778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8" tIns="68573" rIns="137148" bIns="68573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6610" y="715323"/>
            <a:ext cx="3685251" cy="9857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400" b="1" spc="300">
                <a:latin typeface="Century Gothic" panose="020B0502020202020204" pitchFamily="34" charset="0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805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Segoe UI Light" panose="020B0502040204020203" pitchFamily="34" charset="0"/>
              </a:rPr>
              <a:t>联系方式</a:t>
            </a:r>
            <a:endParaRPr kumimoji="0" lang="zh-CN" altLang="en-US" sz="5805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3239135" y="2208213"/>
            <a:ext cx="10018713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报名网址：</a:t>
            </a:r>
            <a:r>
              <a:rPr kumimoji="0" lang="en-US" altLang="zh-CN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www.hbscxcyds.com</a:t>
            </a:r>
            <a:endParaRPr kumimoji="0" lang="en-US" altLang="zh-CN" sz="3385" b="1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参赛咨询电话：</a:t>
            </a:r>
            <a:r>
              <a:rPr kumimoji="0" lang="en-US" altLang="zh-CN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0311-86043282    85880550</a:t>
            </a:r>
            <a:endParaRPr kumimoji="0" lang="zh-CN" altLang="en-US" sz="3385" b="1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技术支持电话：</a:t>
            </a:r>
            <a:r>
              <a:rPr kumimoji="0" lang="en-US" altLang="zh-CN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0311-85866036</a:t>
            </a:r>
            <a:endParaRPr kumimoji="0" lang="en-US" altLang="zh-CN" sz="3385" b="1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河北省赛</a:t>
            </a:r>
            <a:r>
              <a:rPr kumimoji="0" lang="en-US" altLang="zh-CN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QQ</a:t>
            </a:r>
            <a:r>
              <a:rPr kumimoji="0" lang="zh-CN" altLang="en-US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群：</a:t>
            </a:r>
            <a:r>
              <a:rPr kumimoji="0" lang="en-US" altLang="zh-CN" sz="3385" b="1" i="0" u="none" strike="noStrike" kern="1200" cap="none" spc="0" normalizeH="0" baseline="0" noProof="0" dirty="0">
                <a:ln>
                  <a:noFill/>
                </a:ln>
                <a:solidFill>
                  <a:srgbClr val="00A0D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853549735</a:t>
            </a:r>
            <a:endParaRPr kumimoji="0" lang="en-US" altLang="zh-CN" sz="3385" b="1" i="0" u="none" strike="noStrike" kern="1200" cap="none" spc="0" normalizeH="0" baseline="0" noProof="0" dirty="0">
              <a:ln>
                <a:noFill/>
              </a:ln>
              <a:solidFill>
                <a:srgbClr val="00A0D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30726" name="组合 5"/>
          <p:cNvGrpSpPr/>
          <p:nvPr/>
        </p:nvGrpSpPr>
        <p:grpSpPr>
          <a:xfrm>
            <a:off x="2263775" y="5722938"/>
            <a:ext cx="3581400" cy="3602037"/>
            <a:chOff x="2865" y="7494"/>
            <a:chExt cx="4664" cy="4691"/>
          </a:xfrm>
        </p:grpSpPr>
        <p:pic>
          <p:nvPicPr>
            <p:cNvPr id="30733" name="图片 3"/>
            <p:cNvPicPr>
              <a:picLocks noChangeAspect="1"/>
            </p:cNvPicPr>
            <p:nvPr/>
          </p:nvPicPr>
          <p:blipFill>
            <a:blip r:embed="rId1"/>
            <a:srcRect r="66672" b="18134"/>
            <a:stretch>
              <a:fillRect/>
            </a:stretch>
          </p:blipFill>
          <p:spPr>
            <a:xfrm>
              <a:off x="2865" y="7494"/>
              <a:ext cx="4663" cy="39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3198" y="11240"/>
              <a:ext cx="4331" cy="94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marR="0" defTabSz="914400">
                <a:lnSpc>
                  <a:spcPct val="150000"/>
                </a:lnSpc>
                <a:spcBef>
                  <a:spcPts val="525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145" b="1" kern="1200" cap="none" spc="0" normalizeH="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中文正文" charset="0"/>
                  <a:ea typeface="+mn-ea"/>
                  <a:cs typeface="+mn-ea"/>
                  <a:sym typeface="Arial" panose="020B0604020202020204" pitchFamily="34" charset="0"/>
                </a:rPr>
                <a:t>全国大赛官方微信   </a:t>
              </a:r>
              <a:endParaRPr kumimoji="0" lang="zh-CN" altLang="en-US" sz="3145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中文正文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727" name="组合 6"/>
          <p:cNvGrpSpPr/>
          <p:nvPr/>
        </p:nvGrpSpPr>
        <p:grpSpPr>
          <a:xfrm>
            <a:off x="7161213" y="5705475"/>
            <a:ext cx="3448050" cy="3603625"/>
            <a:chOff x="7338" y="7494"/>
            <a:chExt cx="4489" cy="4691"/>
          </a:xfrm>
        </p:grpSpPr>
        <p:pic>
          <p:nvPicPr>
            <p:cNvPr id="30731" name="图片 11"/>
            <p:cNvPicPr>
              <a:picLocks noChangeAspect="1"/>
            </p:cNvPicPr>
            <p:nvPr/>
          </p:nvPicPr>
          <p:blipFill>
            <a:blip r:embed="rId1"/>
            <a:srcRect l="35780" r="37703" b="18134"/>
            <a:stretch>
              <a:fillRect/>
            </a:stretch>
          </p:blipFill>
          <p:spPr>
            <a:xfrm>
              <a:off x="7871" y="7494"/>
              <a:ext cx="3710" cy="39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7338" y="11241"/>
              <a:ext cx="4489" cy="94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marR="0" defTabSz="914400">
                <a:lnSpc>
                  <a:spcPct val="150000"/>
                </a:lnSpc>
                <a:spcBef>
                  <a:spcPts val="525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145" b="1" kern="1200" cap="none" spc="0" normalizeH="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中文正文" charset="0"/>
                  <a:ea typeface="+mn-ea"/>
                  <a:cs typeface="+mn-ea"/>
                  <a:sym typeface="Arial" panose="020B0604020202020204" pitchFamily="34" charset="0"/>
                </a:rPr>
                <a:t>   河北省大赛官网 </a:t>
              </a:r>
              <a:endParaRPr kumimoji="0" lang="zh-CN" altLang="en-US" sz="3145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中文正文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728" name="组合 13"/>
          <p:cNvGrpSpPr/>
          <p:nvPr/>
        </p:nvGrpSpPr>
        <p:grpSpPr>
          <a:xfrm>
            <a:off x="12192000" y="5722938"/>
            <a:ext cx="3721100" cy="3602037"/>
            <a:chOff x="12012" y="7494"/>
            <a:chExt cx="4844" cy="4691"/>
          </a:xfrm>
        </p:grpSpPr>
        <p:pic>
          <p:nvPicPr>
            <p:cNvPr id="30729" name="图片 16"/>
            <p:cNvPicPr>
              <a:picLocks noChangeAspect="1"/>
            </p:cNvPicPr>
            <p:nvPr/>
          </p:nvPicPr>
          <p:blipFill>
            <a:blip r:embed="rId1"/>
            <a:srcRect l="67995" r="5775" b="18134"/>
            <a:stretch>
              <a:fillRect/>
            </a:stretch>
          </p:blipFill>
          <p:spPr>
            <a:xfrm>
              <a:off x="12378" y="7494"/>
              <a:ext cx="3670" cy="39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12012" y="11240"/>
              <a:ext cx="4844" cy="94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marR="0" defTabSz="914400">
                <a:lnSpc>
                  <a:spcPct val="150000"/>
                </a:lnSpc>
                <a:spcBef>
                  <a:spcPts val="525"/>
                </a:spcBef>
                <a:buClrTx/>
                <a:buSzTx/>
                <a:buFontTx/>
                <a:buNone/>
                <a:defRPr/>
              </a:pPr>
              <a:r>
                <a:rPr kumimoji="0" lang="zh-CN" altLang="en-US" sz="3145" b="1" kern="1200" cap="none" spc="0" normalizeH="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中文正文" charset="0"/>
                  <a:ea typeface="+mn-ea"/>
                  <a:cs typeface="+mn-ea"/>
                  <a:sym typeface="Arial" panose="020B0604020202020204" pitchFamily="34" charset="0"/>
                </a:rPr>
                <a:t>河北省大赛官方微信 </a:t>
              </a:r>
              <a:endParaRPr kumimoji="0" lang="zh-CN" altLang="en-US" sz="3145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中文正文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文本框 3"/>
          <p:cNvSpPr txBox="1"/>
          <p:nvPr/>
        </p:nvSpPr>
        <p:spPr>
          <a:xfrm>
            <a:off x="1078865" y="1687195"/>
            <a:ext cx="15764510" cy="7014210"/>
          </a:xfrm>
          <a:prstGeom prst="rect">
            <a:avLst/>
          </a:prstGeom>
          <a:noFill/>
          <a:ln w="9525">
            <a:noFill/>
          </a:ln>
        </p:spPr>
        <p:txBody>
          <a:bodyPr wrap="square" lIns="181783" tIns="90891" rIns="181783" bIns="90891"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、常见答疑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、参赛辅导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、案例分享</a:t>
            </a:r>
            <a:endParaRPr lang="zh-CN" altLang="en-US" sz="8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 hangingPunct="1">
              <a:lnSpc>
                <a:spcPct val="120000"/>
              </a:lnSpc>
            </a:pPr>
            <a:r>
              <a: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省赛答疑</a:t>
            </a:r>
            <a:r>
              <a: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群：</a:t>
            </a:r>
            <a:r>
              <a:rPr lang="en-US" altLang="zh-CN" sz="8000" b="1" dirty="0">
                <a:latin typeface="黑体" panose="02010609060101010101" pitchFamily="49" charset="-122"/>
                <a:ea typeface="黑体" panose="02010609060101010101" pitchFamily="49" charset="-122"/>
              </a:rPr>
              <a:t>853549735</a:t>
            </a:r>
            <a:endParaRPr lang="en-US" altLang="zh-CN" sz="80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9410" y="751205"/>
            <a:ext cx="17630140" cy="8691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/>
              <a:t>常见问题答疑</a:t>
            </a:r>
            <a:endParaRPr lang="zh-CN" altLang="en-US" sz="4800" b="1"/>
          </a:p>
          <a:p>
            <a:endParaRPr lang="zh-CN" altLang="en-US" sz="3600" b="1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1、大赛报名方式有哪些？</a:t>
            </a: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     大赛报名网址www.hbscxcyds.com 不接受其他渠道。建议使用360浏览器在兼容模式下注册登录，填写参赛资料。</a:t>
            </a: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    企业进行注册提交，并通过国赛组委会审核认证后，可提交报名资料；团队注册成功，即可填写报名资料。</a:t>
            </a: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 2、本届大赛报名什么时间截止？</a:t>
            </a: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       注册截止时间：2020年6月23日（企业组）</a:t>
            </a: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      报名截止时间：2020年6月30日</a:t>
            </a:r>
            <a:endParaRPr lang="zh-CN" altLang="en-US" sz="3600"/>
          </a:p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3600"/>
              <a:t>      企业注意：国赛组委会对未参加过大赛的企业注册信息审核认证，需2-3天，审核认证通过后，企业才能填报参赛信息。</a:t>
            </a:r>
            <a:endParaRPr lang="zh-CN" alt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9410" y="445770"/>
            <a:ext cx="17560290" cy="8952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en-US" altLang="zh-CN" sz="3600"/>
              <a:t>3</a:t>
            </a:r>
            <a:r>
              <a:rPr lang="zh-CN" altLang="en-US" sz="3600"/>
              <a:t>、报名主体是项目还是公司?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en-US" altLang="zh-CN" sz="3600"/>
              <a:t>      </a:t>
            </a:r>
            <a:r>
              <a:rPr lang="zh-CN" altLang="en-US" sz="3600"/>
              <a:t>参赛报名的企业都是以公司为报名主体，项目只是公司的一部分。（已上新三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zh-CN" altLang="en-US" sz="3600"/>
              <a:t>板企业可以参赛）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zh-CN" altLang="en-US" sz="3600"/>
              <a:t> </a:t>
            </a:r>
            <a:endParaRPr lang="zh-CN" altLang="en-US" sz="3600"/>
          </a:p>
          <a:p>
            <a:pPr>
              <a:lnSpc>
                <a:spcPct val="80000"/>
              </a:lnSpc>
            </a:pPr>
            <a:r>
              <a:rPr lang="en-US" altLang="zh-CN" sz="3600"/>
              <a:t>4</a:t>
            </a:r>
            <a:r>
              <a:rPr lang="zh-CN" altLang="en-US" sz="3600"/>
              <a:t>、同一家企业可否同时报两个不同的行业比赛?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en-US" altLang="zh-CN" sz="3600"/>
              <a:t>       </a:t>
            </a:r>
            <a:r>
              <a:rPr lang="zh-CN" altLang="en-US" sz="3600"/>
              <a:t>一家企业只能报一个行业，不可以同时填报两个行业，若被发现将取消比赛资格。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en-US" altLang="zh-CN" sz="3600"/>
              <a:t>    </a:t>
            </a:r>
            <a:r>
              <a:rPr lang="zh-CN" altLang="en-US" sz="3600"/>
              <a:t>另：企业报名中国创新创业大赛地方赛，可同时报名中国创新创业大赛专业赛。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en-US" altLang="zh-CN" sz="3600"/>
              <a:t> 5</a:t>
            </a:r>
            <a:r>
              <a:rPr lang="zh-CN" altLang="en-US" sz="3600"/>
              <a:t>、</a:t>
            </a:r>
            <a:r>
              <a:rPr lang="en-US" altLang="zh-CN" sz="3600"/>
              <a:t>一家公司能不能同时申报多个项目进行参赛?</a:t>
            </a:r>
            <a:endParaRPr lang="en-US" altLang="zh-CN" sz="3600"/>
          </a:p>
          <a:p>
            <a:pPr>
              <a:lnSpc>
                <a:spcPct val="80000"/>
              </a:lnSpc>
            </a:pPr>
            <a:endParaRPr lang="en-US" altLang="zh-CN" sz="3600"/>
          </a:p>
          <a:p>
            <a:pPr>
              <a:lnSpc>
                <a:spcPct val="80000"/>
              </a:lnSpc>
            </a:pPr>
            <a:r>
              <a:rPr lang="en-US" altLang="zh-CN" sz="3600"/>
              <a:t>       </a:t>
            </a:r>
            <a:r>
              <a:rPr lang="zh-CN" altLang="en-US" sz="3600"/>
              <a:t>报名参赛以公司为主体，不以项目为主体，建议以企业的主营项目申报参赛。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zh-CN" altLang="en-US" sz="3600"/>
              <a:t>申报时的项目名称将作为获奖后政策支持的项目名；其他优质项目也可申报团队组</a:t>
            </a:r>
            <a:endParaRPr lang="zh-CN" altLang="en-US" sz="3600"/>
          </a:p>
          <a:p>
            <a:pPr>
              <a:lnSpc>
                <a:spcPct val="80000"/>
              </a:lnSpc>
            </a:pPr>
            <a:endParaRPr lang="zh-CN" altLang="en-US" sz="3600"/>
          </a:p>
          <a:p>
            <a:pPr>
              <a:lnSpc>
                <a:spcPct val="80000"/>
              </a:lnSpc>
            </a:pPr>
            <a:r>
              <a:rPr lang="zh-CN" altLang="en-US" sz="3600"/>
              <a:t>比赛，需要界定知识产权归属问题。</a:t>
            </a:r>
            <a:endParaRPr lang="zh-CN" alt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2920" y="462915"/>
            <a:ext cx="17383125" cy="9727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6</a:t>
            </a:r>
            <a:r>
              <a:rPr lang="zh-CN" altLang="en-US" sz="3600"/>
              <a:t>、团队组能否参加中国创新创业大赛？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      </a:t>
            </a:r>
            <a:r>
              <a:rPr lang="zh-CN" altLang="en-US" sz="3600"/>
              <a:t>中国创新创业大赛只企业组，没有团队组。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      </a:t>
            </a:r>
            <a:r>
              <a:rPr lang="zh-CN" altLang="en-US" sz="3600"/>
              <a:t>团队组可参加河北省创新创业大赛、地方赛、行业赛。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7</a:t>
            </a:r>
            <a:r>
              <a:rPr lang="zh-CN" altLang="en-US" sz="3600"/>
              <a:t>、团队有多个项目，如何报名？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     </a:t>
            </a:r>
            <a:r>
              <a:rPr lang="zh-CN" altLang="en-US" sz="3600"/>
              <a:t>同一团队不能同时报多个项目。建议选择最优的项目参赛。也可再注册新的团队，进行填报。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endParaRPr lang="en-US" altLang="zh-CN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8</a:t>
            </a:r>
            <a:r>
              <a:rPr lang="zh-CN" altLang="en-US" sz="3600"/>
              <a:t>、集团公司旗下的不同独立公司是不是可以分别参赛？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      </a:t>
            </a:r>
            <a:r>
              <a:rPr lang="zh-CN" altLang="en-US" sz="3600"/>
              <a:t>项目不同的情况下可以分别参赛。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endParaRPr lang="en-US" altLang="zh-CN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9</a:t>
            </a:r>
            <a:r>
              <a:rPr lang="zh-CN" altLang="en-US" sz="3600"/>
              <a:t>、没有专利、专利正在申请中，是否可以参赛？</a:t>
            </a:r>
            <a:endParaRPr lang="zh-CN" altLang="en-US" sz="3600"/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en-US" altLang="zh-CN" sz="3600"/>
              <a:t>     </a:t>
            </a:r>
            <a:r>
              <a:rPr lang="zh-CN" altLang="en-US" sz="3600"/>
              <a:t>可以，没有专利的，在专利项目中填“无”；正在申请的，只要在大赛报名系统中上传专利受理函即可。</a:t>
            </a:r>
            <a:endParaRPr lang="zh-CN" altLang="en-US" sz="3600"/>
          </a:p>
          <a:p>
            <a:pPr algn="l">
              <a:buClrTx/>
              <a:buSzTx/>
              <a:buNone/>
            </a:pPr>
            <a:endParaRPr lang="zh-CN" altLang="en-US" sz="3600"/>
          </a:p>
          <a:p>
            <a:pPr algn="l">
              <a:buClrTx/>
              <a:buSzTx/>
              <a:buNone/>
            </a:pPr>
            <a:endParaRPr lang="zh-CN" alt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8820" y="751205"/>
            <a:ext cx="16706850" cy="2416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en-US" altLang="zh-CN" sz="3600"/>
              <a:t>10</a:t>
            </a:r>
            <a:r>
              <a:rPr lang="zh-CN" altLang="en-US" sz="3600"/>
              <a:t>、比赛过程是否会泄露商业信息？</a:t>
            </a:r>
            <a:endParaRPr lang="zh-CN" altLang="en-US" sz="3600"/>
          </a:p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en-US" altLang="zh-CN" sz="3600"/>
              <a:t>      </a:t>
            </a:r>
            <a:r>
              <a:rPr lang="zh-CN" altLang="en-US" sz="3600"/>
              <a:t>不会。报名系统中的信息，不对外公布；复赛、决赛比赛过程是对外公开的，但答辩课件是由参赛者自行撰写，商业信息是否对外公布由参赛者决定。</a:t>
            </a:r>
            <a:endParaRPr lang="zh-CN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8820" y="31115"/>
            <a:ext cx="7160895" cy="10079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155" y="31115"/>
            <a:ext cx="8782685" cy="10079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object 3"/>
          <p:cNvSpPr txBox="1"/>
          <p:nvPr/>
        </p:nvSpPr>
        <p:spPr>
          <a:xfrm>
            <a:off x="127000" y="98425"/>
            <a:ext cx="609600" cy="398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ts val="1340"/>
              </a:lnSpc>
            </a:pPr>
            <a:r>
              <a:rPr lang="zh-CN" altLang="zh-CN" sz="1200" dirty="0">
                <a:solidFill>
                  <a:srgbClr val="000000"/>
                </a:solidFill>
                <a:latin typeface="KGLSPW+Helvetica" panose="020B0604020202020204" charset="0"/>
                <a:cs typeface="KGLSPW+Helvetica" panose="020B0604020202020204" charset="0"/>
              </a:rPr>
              <a:t>1 / 36</a:t>
            </a:r>
            <a:endParaRPr lang="zh-CN" altLang="zh-CN" sz="1200" dirty="0">
              <a:solidFill>
                <a:srgbClr val="000000"/>
              </a:solidFill>
              <a:latin typeface="KGLSPW+Helvetica" panose="020B0604020202020204" charset="0"/>
              <a:ea typeface="KGLSPW+Helvetica" panose="020B060402020202020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22375" y="2335213"/>
          <a:ext cx="15554325" cy="6965950"/>
        </p:xfrm>
        <a:graphic>
          <a:graphicData uri="http://schemas.openxmlformats.org/drawingml/2006/table">
            <a:tbl>
              <a:tblPr/>
              <a:tblGrid>
                <a:gridCol w="4018240"/>
                <a:gridCol w="3845893"/>
                <a:gridCol w="3845893"/>
                <a:gridCol w="3844298"/>
              </a:tblGrid>
              <a:tr h="196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评价内容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分值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初创企业组</a:t>
                      </a: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)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分值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成长企业组</a:t>
                      </a: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)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分值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(</a:t>
                      </a: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团队组</a:t>
                      </a: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)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技术和产品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25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25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25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商业模式及实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施方案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25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行业及市场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团队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30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25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30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财务分析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5</a:t>
                      </a:r>
                      <a:endParaRPr lang="zh-CN" sz="4000" kern="10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10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无</a:t>
                      </a:r>
                      <a:endParaRPr lang="zh-CN" sz="4000" kern="1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32" name="文本框 3"/>
          <p:cNvSpPr txBox="1"/>
          <p:nvPr/>
        </p:nvSpPr>
        <p:spPr>
          <a:xfrm>
            <a:off x="1798638" y="606425"/>
            <a:ext cx="13012737" cy="1014413"/>
          </a:xfrm>
          <a:prstGeom prst="rect">
            <a:avLst/>
          </a:prstGeom>
          <a:noFill/>
          <a:ln w="9525">
            <a:noFill/>
          </a:ln>
        </p:spPr>
        <p:txBody>
          <a:bodyPr lIns="181783" tIns="90891" rIns="181783" bIns="90891">
            <a:spAutoFit/>
          </a:bodyPr>
          <a:p>
            <a:pPr algn="ctr" eaLnBrk="1" hangingPunct="1"/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参赛项目评分标准</a:t>
            </a:r>
            <a:endParaRPr lang="zh-CN" altLang="en-US" sz="5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055" y="-40640"/>
            <a:ext cx="11837035" cy="10290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600,&quot;width&quot;:6110}"/>
</p:tagLst>
</file>

<file path=ppt/tags/tag2.xml><?xml version="1.0" encoding="utf-8"?>
<p:tagLst xmlns:p="http://schemas.openxmlformats.org/presentationml/2006/main">
  <p:tag name="COMMONDATA" val="eyJoZGlkIjoiZmJjMmZjZWExYTU2ZjdiMzkwOGM2MTRlYTg0YTE1NmMifQ==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2429</Words>
  <Application>WPS 演示</Application>
  <PresentationFormat>自定义</PresentationFormat>
  <Paragraphs>219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黑体</vt:lpstr>
      <vt:lpstr>微软雅黑</vt:lpstr>
      <vt:lpstr>KGLSPW+Helvetica</vt:lpstr>
      <vt:lpstr>仿宋</vt:lpstr>
      <vt:lpstr>Times New Roman</vt:lpstr>
      <vt:lpstr>Century Gothic</vt:lpstr>
      <vt:lpstr>Segoe UI Light</vt:lpstr>
      <vt:lpstr>+中文正文</vt:lpstr>
      <vt:lpstr>Segoe Print</vt:lpstr>
      <vt:lpstr>Arial Unicode MS</vt:lpstr>
      <vt:lpstr>等线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11</dc:creator>
  <cp:lastModifiedBy>刘悦</cp:lastModifiedBy>
  <cp:revision>109</cp:revision>
  <dcterms:created xsi:type="dcterms:W3CDTF">2022-06-10T13:21:00Z</dcterms:created>
  <dcterms:modified xsi:type="dcterms:W3CDTF">2022-06-11T01:44:16Z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13A68DD6CCE048DFAF92A1E107C32BA4</vt:lpwstr>
  </property>
  <property fmtid="{D5CDD505-2E9C-101B-9397-08002B2CF9AE}" pid="3" name="KSOProductBuildVer">
    <vt:lpwstr>2052-11.1.0.11744</vt:lpwstr>
  </property>
</Properties>
</file>