
<file path=[Content_Types].xml><?xml version="1.0" encoding="utf-8"?>
<Types xmlns="http://schemas.openxmlformats.org/package/2006/content-types">
  <Default Extension="xlsx" ContentType="application/vnd.openxmlformats-officedocument.spreadsheetml.sheet"/>
  <Default Extension="gif" ContentType="image/gif"/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27"/>
  </p:handoutMasterIdLst>
  <p:sldIdLst>
    <p:sldId id="319" r:id="rId3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9" r:id="rId15"/>
    <p:sldId id="270" r:id="rId16"/>
    <p:sldId id="315" r:id="rId17"/>
    <p:sldId id="283" r:id="rId18"/>
    <p:sldId id="316" r:id="rId19"/>
    <p:sldId id="317" r:id="rId20"/>
    <p:sldId id="318" r:id="rId21"/>
    <p:sldId id="284" r:id="rId22"/>
    <p:sldId id="285" r:id="rId23"/>
    <p:sldId id="286" r:id="rId24"/>
    <p:sldId id="320" r:id="rId25"/>
    <p:sldId id="349" r:id="rId26"/>
  </p:sldIdLst>
  <p:sldSz cx="9144000" cy="5143500" type="screen16x9"/>
  <p:notesSz cx="6858000" cy="9144000"/>
  <p:custDataLst>
    <p:tags r:id="rId31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51729"/>
    <a:srgbClr val="2E5660"/>
    <a:srgbClr val="794247"/>
    <a:srgbClr val="613620"/>
    <a:srgbClr val="8A8787"/>
    <a:srgbClr val="CAA884"/>
    <a:srgbClr val="EDDFD2"/>
    <a:srgbClr val="E0A087"/>
    <a:srgbClr val="D26C53"/>
    <a:srgbClr val="341B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5400" autoAdjust="0"/>
  </p:normalViewPr>
  <p:slideViewPr>
    <p:cSldViewPr snapToGrid="0" showGuides="1">
      <p:cViewPr>
        <p:scale>
          <a:sx n="100" d="100"/>
          <a:sy n="100" d="100"/>
        </p:scale>
        <p:origin x="549" y="282"/>
      </p:cViewPr>
      <p:guideLst>
        <p:guide orient="horz" pos="2680"/>
        <p:guide pos="1557"/>
        <p:guide orient="horz" pos="2447"/>
        <p:guide pos="1118"/>
        <p:guide pos="96"/>
        <p:guide pos="2869"/>
        <p:guide orient="horz" pos="16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6" d="100"/>
        <a:sy n="186" d="100"/>
      </p:scale>
      <p:origin x="0" y="0"/>
    </p:cViewPr>
  </p:sorterViewPr>
  <p:notesViewPr>
    <p:cSldViewPr snapToGrid="0">
      <p:cViewPr varScale="1">
        <p:scale>
          <a:sx n="54" d="100"/>
          <a:sy n="54" d="100"/>
        </p:scale>
        <p:origin x="282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1" Type="http://schemas.openxmlformats.org/officeDocument/2006/relationships/tags" Target="tags/tag4.xml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handoutMaster" Target="handoutMasters/handoutMaster1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explosion val="0"/>
          <c:dPt>
            <c:idx val="0"/>
            <c:bubble3D val="0"/>
            <c:spPr>
              <a:solidFill>
                <a:srgbClr val="C51729"/>
              </a:solidFill>
              <a:ln w="18983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rgbClr val="613620"/>
              </a:solidFill>
              <a:ln w="18983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rgbClr val="2E5660"/>
              </a:solidFill>
              <a:ln w="18983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rgbClr val="CAA884"/>
              </a:solidFill>
              <a:ln w="18983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</c:dPt>
          <c:dLbls>
            <c:delete val="1"/>
          </c:dLbls>
          <c:cat>
            <c:strRef>
              <c:f>Sheet1!$A$2:$A$5</c:f>
              <c:strCache>
                <c:ptCount val="4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40</c:v>
                </c:pt>
                <c:pt idx="1">
                  <c:v>30</c:v>
                </c:pt>
                <c:pt idx="2">
                  <c:v>20</c:v>
                </c:pt>
                <c:pt idx="3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355">
          <a:noFill/>
        </a:ln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74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1048875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62C1E2-159A-463B-94CA-C7A9D3EDC25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876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1048877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CC42C9-80A0-4808-85F6-4F6AA3D5F135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68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1048869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417A46-1118-48C4-B835-495787D0934C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870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p>
            <a:endParaRPr lang="zh-CN" altLang="en-US"/>
          </a:p>
        </p:txBody>
      </p:sp>
      <p:sp>
        <p:nvSpPr>
          <p:cNvPr id="1048871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872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1048873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1EC5DD-2C2E-4DC7-B8E1-B2DA8D4E2E85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36312-6A05-4643-B813-780AEBCA544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4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725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726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331EC5DD-2C2E-4DC7-B8E1-B2DA8D4E2E8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5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736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737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331EC5DD-2C2E-4DC7-B8E1-B2DA8D4E2E8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9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790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791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331EC5DD-2C2E-4DC7-B8E1-B2DA8D4E2E8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06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807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808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331EC5DD-2C2E-4DC7-B8E1-B2DA8D4E2E8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36312-6A05-4643-B813-780AEBCA544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36312-6A05-4643-B813-780AEBCA544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36312-6A05-4643-B813-780AEBCA544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36312-6A05-4643-B813-780AEBCA544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3186" name="矩形 7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/>
            <a:fld id="{9A0DB2DC-4C9A-4742-B13C-FB6460FD3503}" type="slidenum">
              <a:rPr lang="en-US" altLang="zh-CN" sz="1200" dirty="0"/>
            </a:fld>
            <a:endParaRPr lang="en-US" altLang="zh-CN" sz="1200" dirty="0"/>
          </a:p>
        </p:txBody>
      </p:sp>
      <p:sp>
        <p:nvSpPr>
          <p:cNvPr id="93187" name="矩形 2"/>
          <p:cNvSpPr>
            <a:spLocks noRo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93188" name="矩形 3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/>
            <a:r>
              <a:rPr lang="en-US" altLang="zh-CN" dirty="0"/>
              <a:t>    </a:t>
            </a:r>
            <a:r>
              <a:rPr lang="zh-CN" altLang="en-US" dirty="0"/>
              <a:t>优秀</a:t>
            </a:r>
            <a:r>
              <a:rPr lang="en-US" altLang="zh-CN" dirty="0"/>
              <a:t>PPT</a:t>
            </a:r>
            <a:r>
              <a:rPr lang="zh-CN" altLang="en-US" dirty="0"/>
              <a:t>的定义有很多种，但万变不离其中，制作</a:t>
            </a:r>
            <a:r>
              <a:rPr lang="en-US" altLang="zh-CN" dirty="0"/>
              <a:t>PPT</a:t>
            </a:r>
            <a:r>
              <a:rPr lang="zh-CN" altLang="en-US" dirty="0"/>
              <a:t>的终极目标就是要让别人了解你的思想，要想方设法吸引别人的眼球。你可以通过很多方法达到这个目的，比如丰富详实的内容，光彩夺目的模板，精妙绝伦的动画，当然还有演讲者的演说水平和与观众互动等等。以上的几点中，你能够做到</a:t>
            </a:r>
            <a:r>
              <a:rPr lang="en-US" altLang="zh-CN" dirty="0"/>
              <a:t>2-3</a:t>
            </a:r>
            <a:r>
              <a:rPr lang="zh-CN" altLang="en-US" dirty="0"/>
              <a:t>点的话，你的</a:t>
            </a:r>
            <a:r>
              <a:rPr lang="en-US" altLang="zh-CN" dirty="0"/>
              <a:t>PPT</a:t>
            </a:r>
            <a:r>
              <a:rPr lang="zh-CN" altLang="en-US" dirty="0"/>
              <a:t>就可以称得上是优秀的。但值得注意的是，如果你某一点做的很糟的话，那你的</a:t>
            </a:r>
            <a:r>
              <a:rPr lang="en-US" altLang="zh-CN" dirty="0"/>
              <a:t>PPT</a:t>
            </a:r>
            <a:r>
              <a:rPr lang="zh-CN" altLang="en-US" dirty="0"/>
              <a:t>就是失败的，可以说是“一票否决”。所以，请大家注意，一个优秀</a:t>
            </a:r>
            <a:r>
              <a:rPr lang="en-US" altLang="zh-CN" dirty="0"/>
              <a:t>PPT</a:t>
            </a:r>
            <a:r>
              <a:rPr lang="zh-CN" altLang="en-US" dirty="0"/>
              <a:t>不一定是每个部分都做到最好，而是每个部分都不搞砸，有几个部分比较突出即可。</a:t>
            </a:r>
            <a:endParaRPr lang="zh-CN" alt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5234" name="矩形 7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/>
            <a:fld id="{9A0DB2DC-4C9A-4742-B13C-FB6460FD3503}" type="slidenum">
              <a:rPr lang="en-US" altLang="zh-CN" sz="1200" dirty="0"/>
            </a:fld>
            <a:endParaRPr lang="en-US" altLang="zh-CN" sz="1200" dirty="0"/>
          </a:p>
        </p:txBody>
      </p:sp>
      <p:sp>
        <p:nvSpPr>
          <p:cNvPr id="95235" name="矩形 2"/>
          <p:cNvSpPr>
            <a:spLocks noRo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95236" name="矩形 3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/>
            <a:r>
              <a:rPr lang="en-US" altLang="zh-CN" dirty="0"/>
              <a:t>    </a:t>
            </a:r>
            <a:r>
              <a:rPr lang="zh-CN" altLang="en-US" dirty="0"/>
              <a:t>有些朋友一直苦于自己</a:t>
            </a:r>
            <a:r>
              <a:rPr lang="en-US" altLang="zh-CN" dirty="0"/>
              <a:t>PPT</a:t>
            </a:r>
            <a:r>
              <a:rPr lang="zh-CN" altLang="en-US" dirty="0"/>
              <a:t>的平庸，但又找不到症结所在。希望下面几句话能对你有帮助。（主要针对学术类</a:t>
            </a:r>
            <a:r>
              <a:rPr lang="en-US" altLang="zh-CN" dirty="0"/>
              <a:t>PPT</a:t>
            </a:r>
            <a:r>
              <a:rPr lang="zh-CN" altLang="en-US" dirty="0"/>
              <a:t>）</a:t>
            </a:r>
            <a:br>
              <a:rPr lang="zh-CN" altLang="en-US" dirty="0"/>
            </a:br>
            <a:r>
              <a:rPr lang="en-US" altLang="zh-CN" dirty="0"/>
              <a:t>(1)</a:t>
            </a:r>
            <a:r>
              <a:rPr lang="zh-CN" altLang="en-US" dirty="0"/>
              <a:t>内容不在多，贵在精当</a:t>
            </a:r>
            <a:br>
              <a:rPr lang="zh-CN" altLang="en-US" dirty="0"/>
            </a:br>
            <a:r>
              <a:rPr lang="zh-CN" altLang="en-US" dirty="0"/>
              <a:t>    不要把什么内容都写上去，只要重点，因为一张</a:t>
            </a:r>
            <a:r>
              <a:rPr lang="en-US" altLang="zh-CN" dirty="0"/>
              <a:t>PPT</a:t>
            </a:r>
            <a:r>
              <a:rPr lang="zh-CN" altLang="en-US" dirty="0"/>
              <a:t>的空间有限，不但要有文字和图片区，适当的留白也是十分必要的，这样人的视线才不会疲劳。“精”就是你要精挑细选，“当”就是页面上面的东西要恰当，能反应你的中心思想或观点。</a:t>
            </a:r>
            <a:br>
              <a:rPr lang="zh-CN" altLang="en-US" dirty="0"/>
            </a:br>
            <a:r>
              <a:rPr lang="en-US" altLang="zh-CN" dirty="0"/>
              <a:t>(2)</a:t>
            </a:r>
            <a:r>
              <a:rPr lang="zh-CN" altLang="en-US" dirty="0"/>
              <a:t>色彩不在多，贵在和谐</a:t>
            </a:r>
            <a:br>
              <a:rPr lang="zh-CN" altLang="en-US" dirty="0"/>
            </a:br>
            <a:r>
              <a:rPr lang="zh-CN" altLang="en-US" dirty="0"/>
              <a:t>    初学者往往会犯的通病：一就是乱用颜色，结果就是给人一种页面杂乱无章的感觉；二就是不用颜色，一张黑脸到底。这都是错误的。颜色可以多，但要和谐。怎么做到和谐？就是确定主色调，一般的规则就是，浅色底板，主色调为浅色，文字为深色；深色底板，主色调为透明或浅色，文字为浅色。根据经验，浅色底板比深色底板更容易组合搭配颜色。主色调确定好以后，再添加较深颜色的文字，这样就可以更加突出文字。切忌背景喧宾夺主。</a:t>
            </a:r>
            <a:br>
              <a:rPr lang="zh-CN" altLang="en-US" dirty="0"/>
            </a:br>
            <a:r>
              <a:rPr lang="en-US" altLang="zh-CN" dirty="0"/>
              <a:t>(3)</a:t>
            </a:r>
            <a:r>
              <a:rPr lang="zh-CN" altLang="en-US" dirty="0"/>
              <a:t>动画不在多，贵在需要</a:t>
            </a:r>
            <a:br>
              <a:rPr lang="zh-CN" altLang="en-US" dirty="0"/>
            </a:br>
            <a:r>
              <a:rPr lang="zh-CN" altLang="en-US" dirty="0"/>
              <a:t>    动画到底需不需要？这个问题我想不用我来回答，动画效果的添加就是胶片幻灯片和多媒体</a:t>
            </a:r>
            <a:r>
              <a:rPr lang="en-US" altLang="zh-CN" dirty="0"/>
              <a:t>PPT</a:t>
            </a:r>
            <a:r>
              <a:rPr lang="zh-CN" altLang="en-US" dirty="0"/>
              <a:t>的区别，适当而又精美的动画无疑是夺人眼球的利器。但可想而知，不恰当或过多的动画，也会同样令人反感。需要记住的一点是，不是列表里每个动画效果都适合</a:t>
            </a:r>
            <a:r>
              <a:rPr lang="en-US" altLang="zh-CN" dirty="0"/>
              <a:t>PPT</a:t>
            </a:r>
            <a:r>
              <a:rPr lang="zh-CN" altLang="en-US" dirty="0"/>
              <a:t>的，我常用的动画在</a:t>
            </a:r>
            <a:r>
              <a:rPr lang="en-US" altLang="zh-CN" dirty="0"/>
              <a:t>10</a:t>
            </a:r>
            <a:r>
              <a:rPr lang="zh-CN" altLang="en-US" dirty="0"/>
              <a:t>个之内，但巧用动画的组合会使这些动画演变出无穷种的效果。</a:t>
            </a:r>
            <a:br>
              <a:rPr lang="zh-CN" altLang="en-US" dirty="0"/>
            </a:br>
            <a:r>
              <a:rPr lang="en-US" altLang="zh-CN" dirty="0"/>
              <a:t>(4)</a:t>
            </a:r>
            <a:r>
              <a:rPr lang="zh-CN" altLang="en-US" dirty="0"/>
              <a:t>三要：文字要少，公式要少，字体要大</a:t>
            </a:r>
            <a:br>
              <a:rPr lang="zh-CN" altLang="en-US" dirty="0"/>
            </a:br>
            <a:r>
              <a:rPr lang="zh-CN" altLang="en-US" dirty="0"/>
              <a:t>    有多少人可以看着满屏的文字不睡觉，请举手</a:t>
            </a:r>
            <a:r>
              <a:rPr lang="en-US" altLang="zh-CN" dirty="0"/>
              <a:t>;</a:t>
            </a:r>
            <a:r>
              <a:rPr lang="zh-CN" altLang="en-US" dirty="0"/>
              <a:t>有多少人可以看到满屏的公式不头痛，请举手；有多少人可以看着满屏蚂蚁样的字不头晕，请举手。</a:t>
            </a:r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598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599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331EC5DD-2C2E-4DC7-B8E1-B2DA8D4E2E8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36312-6A05-4643-B813-780AEBCA544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36312-6A05-4643-B813-780AEBCA544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7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28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629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331EC5DD-2C2E-4DC7-B8E1-B2DA8D4E2E8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5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66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667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331EC5DD-2C2E-4DC7-B8E1-B2DA8D4E2E8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1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72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673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331EC5DD-2C2E-4DC7-B8E1-B2DA8D4E2E8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3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84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685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331EC5DD-2C2E-4DC7-B8E1-B2DA8D4E2E8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8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89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690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331EC5DD-2C2E-4DC7-B8E1-B2DA8D4E2E8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9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700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701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331EC5DD-2C2E-4DC7-B8E1-B2DA8D4E2E8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5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706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707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331EC5DD-2C2E-4DC7-B8E1-B2DA8D4E2E8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1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" name="图片 0" descr="国赛LOGO透明---GI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8590" y="101600"/>
            <a:ext cx="254000" cy="254000"/>
          </a:xfrm>
          <a:prstGeom prst="rect">
            <a:avLst/>
          </a:prstGeom>
        </p:spPr>
      </p:pic>
      <p:sp>
        <p:nvSpPr>
          <p:cNvPr id="100" name="文本框 99"/>
          <p:cNvSpPr txBox="1"/>
          <p:nvPr userDrawn="1"/>
        </p:nvSpPr>
        <p:spPr>
          <a:xfrm>
            <a:off x="455295" y="90805"/>
            <a:ext cx="5080000" cy="27559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  <a:scene3d>
              <a:camera prst="orthographicFront"/>
              <a:lightRig rig="threePt" dir="t"/>
            </a:scene3d>
          </a:bodyPr>
          <a:p>
            <a:pPr marL="0" indent="0" algn="l"/>
            <a:r>
              <a:rPr lang="zh-CN" sz="1200" u="none">
                <a:ln w="6600">
                  <a:noFill/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ea typeface="宋体" panose="02010600030101010101" pitchFamily="2" charset="-122"/>
              </a:rPr>
              <a:t>第十届河北省创新创业大赛</a:t>
            </a:r>
            <a:endParaRPr lang="zh-CN" altLang="en-US" sz="1200" u="none">
              <a:ln w="6600">
                <a:noFill/>
                <a:prstDash val="solid"/>
              </a:ln>
              <a:solidFill>
                <a:schemeClr val="tx1"/>
              </a:solidFill>
              <a:effectLst>
                <a:outerShdw dist="38100" dir="2700000" algn="tl" rotWithShape="0">
                  <a:schemeClr val="accent2"/>
                </a:outerShdw>
              </a:effectLst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2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2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2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67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9900" y="142875"/>
            <a:ext cx="8207375" cy="6477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image" Target="../media/image1.GIF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3F2"/>
        </a:solidFill>
        <a:effectLst/>
      </p:bgPr>
    </p:bg>
    <p:spTree>
      <p:nvGrpSpPr>
        <p:cNvPr id="1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" name="组合 1"/>
          <p:cNvGrpSpPr/>
          <p:nvPr userDrawn="1"/>
        </p:nvGrpSpPr>
        <p:grpSpPr>
          <a:xfrm flipV="1">
            <a:off x="0" y="5056414"/>
            <a:ext cx="9144000" cy="87086"/>
            <a:chOff x="1239791" y="3373704"/>
            <a:chExt cx="5327375" cy="56535"/>
          </a:xfrm>
        </p:grpSpPr>
        <p:sp>
          <p:nvSpPr>
            <p:cNvPr id="1048860" name="矩形 2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p>
              <a:pPr algn="ctr"/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48861" name="矩形 3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p>
              <a:pPr algn="ctr"/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48862" name="矩形 4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92D05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p>
              <a:pPr algn="ctr"/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48863" name="矩形 5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p>
              <a:pPr algn="ctr"/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48864" name="矩形 6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p>
              <a:pPr algn="ctr"/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1" name="图片 0" descr="国赛LOGO透明---GIF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48590" y="101600"/>
            <a:ext cx="254000" cy="254000"/>
          </a:xfrm>
          <a:prstGeom prst="rect">
            <a:avLst/>
          </a:prstGeom>
        </p:spPr>
      </p:pic>
      <p:sp>
        <p:nvSpPr>
          <p:cNvPr id="100" name="文本框 99"/>
          <p:cNvSpPr txBox="1"/>
          <p:nvPr userDrawn="1"/>
        </p:nvSpPr>
        <p:spPr>
          <a:xfrm>
            <a:off x="455295" y="90805"/>
            <a:ext cx="5080000" cy="27559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  <a:scene3d>
              <a:camera prst="orthographicFront"/>
              <a:lightRig rig="threePt" dir="t"/>
            </a:scene3d>
          </a:bodyPr>
          <a:p>
            <a:pPr marL="0" indent="0" algn="l"/>
            <a:r>
              <a:rPr lang="zh-CN" sz="1200" u="none">
                <a:ln w="6600">
                  <a:noFill/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ea typeface="宋体" panose="02010600030101010101" pitchFamily="2" charset="-122"/>
              </a:rPr>
              <a:t>第十届河北省创新创业大赛</a:t>
            </a:r>
            <a:endParaRPr lang="zh-CN" altLang="en-US" sz="1200" u="none">
              <a:ln w="6600">
                <a:noFill/>
                <a:prstDash val="solid"/>
              </a:ln>
              <a:solidFill>
                <a:schemeClr val="tx1"/>
              </a:solidFill>
              <a:effectLst>
                <a:outerShdw dist="38100" dir="2700000" algn="tl" rotWithShape="0">
                  <a:schemeClr val="accent2"/>
                </a:outerShdw>
              </a:effectLst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chart" Target="../charts/char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4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hyperlink" Target="&#19971;&#33394;&#20809;&#25945;&#32946;&#25176;&#31649;&#26426;&#26500;.docx" TargetMode="External"/><Relationship Id="rId4" Type="http://schemas.openxmlformats.org/officeDocument/2006/relationships/hyperlink" Target="&#25226;&#27599;&#20010;&#23398;&#29983;&#37117;&#25171;&#36896;&#25104;&#20026;&#21019;&#19994;&#32773;&#8212;&#8212;&#26446;&#28023;&#27915;&#21830;&#19994;&#35745;&#21010;&#20070;20160425.docx" TargetMode="Externa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淘宝网Chenying0907出品 17"/>
          <p:cNvSpPr txBox="1"/>
          <p:nvPr/>
        </p:nvSpPr>
        <p:spPr>
          <a:xfrm>
            <a:off x="2485390" y="2499995"/>
            <a:ext cx="4151630" cy="1660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商业计划书的制作</a:t>
            </a:r>
            <a:endParaRPr lang="zh-CN" sz="2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/>
            <a:endParaRPr lang="zh-CN" sz="2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/>
            <a:endParaRPr lang="zh-CN" sz="2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/>
            <a:r>
              <a:rPr 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申雪芝</a:t>
            </a:r>
            <a:endParaRPr lang="zh-CN" sz="1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42" name="淘宝网Chenying0907出品 41"/>
          <p:cNvCxnSpPr/>
          <p:nvPr/>
        </p:nvCxnSpPr>
        <p:spPr>
          <a:xfrm>
            <a:off x="1835696" y="3147814"/>
            <a:ext cx="547260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淘宝网Chenying0907出品 8"/>
          <p:cNvGrpSpPr/>
          <p:nvPr/>
        </p:nvGrpSpPr>
        <p:grpSpPr>
          <a:xfrm>
            <a:off x="3543574" y="4265651"/>
            <a:ext cx="414516" cy="414516"/>
            <a:chOff x="3543574" y="4265651"/>
            <a:chExt cx="414516" cy="414516"/>
          </a:xfrm>
        </p:grpSpPr>
        <p:sp>
          <p:nvSpPr>
            <p:cNvPr id="10" name="淘宝网Chenying0907出品 9"/>
            <p:cNvSpPr/>
            <p:nvPr/>
          </p:nvSpPr>
          <p:spPr>
            <a:xfrm>
              <a:off x="3543574" y="4265651"/>
              <a:ext cx="414516" cy="414516"/>
            </a:xfrm>
            <a:prstGeom prst="ellipse">
              <a:avLst/>
            </a:prstGeom>
            <a:solidFill>
              <a:schemeClr val="accent1"/>
            </a:solidFill>
            <a:ln w="2540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27000" dist="25400" dir="13500000">
                <a:srgbClr val="000000">
                  <a:alpha val="43137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grpSp>
          <p:nvGrpSpPr>
            <p:cNvPr id="11" name="淘宝网Chenying0907出品 10"/>
            <p:cNvGrpSpPr/>
            <p:nvPr/>
          </p:nvGrpSpPr>
          <p:grpSpPr>
            <a:xfrm>
              <a:off x="3629640" y="4325788"/>
              <a:ext cx="259976" cy="261734"/>
              <a:chOff x="5042691" y="2273922"/>
              <a:chExt cx="702937" cy="707690"/>
            </a:xfrm>
            <a:solidFill>
              <a:schemeClr val="bg1"/>
            </a:solidFill>
          </p:grpSpPr>
          <p:sp>
            <p:nvSpPr>
              <p:cNvPr id="13" name="淘宝网Chenying0907出品 12"/>
              <p:cNvSpPr/>
              <p:nvPr/>
            </p:nvSpPr>
            <p:spPr bwMode="auto">
              <a:xfrm>
                <a:off x="5284806" y="2789968"/>
                <a:ext cx="460822" cy="191644"/>
              </a:xfrm>
              <a:custGeom>
                <a:avLst/>
                <a:gdLst>
                  <a:gd name="T0" fmla="*/ 25 w 533"/>
                  <a:gd name="T1" fmla="*/ 165 h 222"/>
                  <a:gd name="T2" fmla="*/ 158 w 533"/>
                  <a:gd name="T3" fmla="*/ 165 h 222"/>
                  <a:gd name="T4" fmla="*/ 158 w 533"/>
                  <a:gd name="T5" fmla="*/ 108 h 222"/>
                  <a:gd name="T6" fmla="*/ 184 w 533"/>
                  <a:gd name="T7" fmla="*/ 83 h 222"/>
                  <a:gd name="T8" fmla="*/ 317 w 533"/>
                  <a:gd name="T9" fmla="*/ 83 h 222"/>
                  <a:gd name="T10" fmla="*/ 317 w 533"/>
                  <a:gd name="T11" fmla="*/ 25 h 222"/>
                  <a:gd name="T12" fmla="*/ 343 w 533"/>
                  <a:gd name="T13" fmla="*/ 0 h 222"/>
                  <a:gd name="T14" fmla="*/ 533 w 533"/>
                  <a:gd name="T15" fmla="*/ 0 h 222"/>
                  <a:gd name="T16" fmla="*/ 533 w 533"/>
                  <a:gd name="T17" fmla="*/ 32 h 222"/>
                  <a:gd name="T18" fmla="*/ 508 w 533"/>
                  <a:gd name="T19" fmla="*/ 57 h 222"/>
                  <a:gd name="T20" fmla="*/ 375 w 533"/>
                  <a:gd name="T21" fmla="*/ 57 h 222"/>
                  <a:gd name="T22" fmla="*/ 375 w 533"/>
                  <a:gd name="T23" fmla="*/ 114 h 222"/>
                  <a:gd name="T24" fmla="*/ 349 w 533"/>
                  <a:gd name="T25" fmla="*/ 140 h 222"/>
                  <a:gd name="T26" fmla="*/ 216 w 533"/>
                  <a:gd name="T27" fmla="*/ 140 h 222"/>
                  <a:gd name="T28" fmla="*/ 216 w 533"/>
                  <a:gd name="T29" fmla="*/ 197 h 222"/>
                  <a:gd name="T30" fmla="*/ 190 w 533"/>
                  <a:gd name="T31" fmla="*/ 222 h 222"/>
                  <a:gd name="T32" fmla="*/ 0 w 533"/>
                  <a:gd name="T33" fmla="*/ 222 h 222"/>
                  <a:gd name="T34" fmla="*/ 0 w 533"/>
                  <a:gd name="T35" fmla="*/ 191 h 222"/>
                  <a:gd name="T36" fmla="*/ 25 w 533"/>
                  <a:gd name="T37" fmla="*/ 165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33" h="222">
                    <a:moveTo>
                      <a:pt x="25" y="165"/>
                    </a:moveTo>
                    <a:cubicBezTo>
                      <a:pt x="158" y="165"/>
                      <a:pt x="158" y="165"/>
                      <a:pt x="158" y="165"/>
                    </a:cubicBezTo>
                    <a:cubicBezTo>
                      <a:pt x="158" y="108"/>
                      <a:pt x="158" y="108"/>
                      <a:pt x="158" y="108"/>
                    </a:cubicBezTo>
                    <a:cubicBezTo>
                      <a:pt x="158" y="94"/>
                      <a:pt x="170" y="83"/>
                      <a:pt x="184" y="83"/>
                    </a:cubicBezTo>
                    <a:cubicBezTo>
                      <a:pt x="317" y="83"/>
                      <a:pt x="317" y="83"/>
                      <a:pt x="317" y="83"/>
                    </a:cubicBezTo>
                    <a:cubicBezTo>
                      <a:pt x="317" y="25"/>
                      <a:pt x="317" y="25"/>
                      <a:pt x="317" y="25"/>
                    </a:cubicBezTo>
                    <a:cubicBezTo>
                      <a:pt x="317" y="11"/>
                      <a:pt x="329" y="0"/>
                      <a:pt x="343" y="0"/>
                    </a:cubicBezTo>
                    <a:cubicBezTo>
                      <a:pt x="533" y="0"/>
                      <a:pt x="533" y="0"/>
                      <a:pt x="533" y="0"/>
                    </a:cubicBezTo>
                    <a:cubicBezTo>
                      <a:pt x="533" y="32"/>
                      <a:pt x="533" y="32"/>
                      <a:pt x="533" y="32"/>
                    </a:cubicBezTo>
                    <a:cubicBezTo>
                      <a:pt x="533" y="46"/>
                      <a:pt x="522" y="57"/>
                      <a:pt x="508" y="57"/>
                    </a:cubicBezTo>
                    <a:cubicBezTo>
                      <a:pt x="375" y="57"/>
                      <a:pt x="375" y="57"/>
                      <a:pt x="375" y="57"/>
                    </a:cubicBezTo>
                    <a:cubicBezTo>
                      <a:pt x="375" y="114"/>
                      <a:pt x="375" y="114"/>
                      <a:pt x="375" y="114"/>
                    </a:cubicBezTo>
                    <a:cubicBezTo>
                      <a:pt x="375" y="128"/>
                      <a:pt x="363" y="140"/>
                      <a:pt x="349" y="140"/>
                    </a:cubicBezTo>
                    <a:cubicBezTo>
                      <a:pt x="216" y="140"/>
                      <a:pt x="216" y="140"/>
                      <a:pt x="216" y="140"/>
                    </a:cubicBezTo>
                    <a:cubicBezTo>
                      <a:pt x="216" y="197"/>
                      <a:pt x="216" y="197"/>
                      <a:pt x="216" y="197"/>
                    </a:cubicBezTo>
                    <a:cubicBezTo>
                      <a:pt x="216" y="211"/>
                      <a:pt x="204" y="222"/>
                      <a:pt x="190" y="222"/>
                    </a:cubicBezTo>
                    <a:cubicBezTo>
                      <a:pt x="0" y="222"/>
                      <a:pt x="0" y="222"/>
                      <a:pt x="0" y="222"/>
                    </a:cubicBezTo>
                    <a:cubicBezTo>
                      <a:pt x="0" y="191"/>
                      <a:pt x="0" y="191"/>
                      <a:pt x="0" y="191"/>
                    </a:cubicBezTo>
                    <a:cubicBezTo>
                      <a:pt x="0" y="177"/>
                      <a:pt x="11" y="165"/>
                      <a:pt x="25" y="1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4" name="淘宝网Chenying0907出品 13"/>
              <p:cNvSpPr>
                <a:spLocks noEditPoints="1"/>
              </p:cNvSpPr>
              <p:nvPr/>
            </p:nvSpPr>
            <p:spPr bwMode="auto">
              <a:xfrm>
                <a:off x="5042691" y="2273922"/>
                <a:ext cx="529215" cy="655759"/>
              </a:xfrm>
              <a:custGeom>
                <a:avLst/>
                <a:gdLst>
                  <a:gd name="T0" fmla="*/ 28 w 612"/>
                  <a:gd name="T1" fmla="*/ 504 h 759"/>
                  <a:gd name="T2" fmla="*/ 148 w 612"/>
                  <a:gd name="T3" fmla="*/ 514 h 759"/>
                  <a:gd name="T4" fmla="*/ 179 w 612"/>
                  <a:gd name="T5" fmla="*/ 488 h 759"/>
                  <a:gd name="T6" fmla="*/ 184 w 612"/>
                  <a:gd name="T7" fmla="*/ 423 h 759"/>
                  <a:gd name="T8" fmla="*/ 158 w 612"/>
                  <a:gd name="T9" fmla="*/ 392 h 759"/>
                  <a:gd name="T10" fmla="*/ 38 w 612"/>
                  <a:gd name="T11" fmla="*/ 381 h 759"/>
                  <a:gd name="T12" fmla="*/ 7 w 612"/>
                  <a:gd name="T13" fmla="*/ 407 h 759"/>
                  <a:gd name="T14" fmla="*/ 2 w 612"/>
                  <a:gd name="T15" fmla="*/ 473 h 759"/>
                  <a:gd name="T16" fmla="*/ 28 w 612"/>
                  <a:gd name="T17" fmla="*/ 504 h 759"/>
                  <a:gd name="T18" fmla="*/ 157 w 612"/>
                  <a:gd name="T19" fmla="*/ 669 h 759"/>
                  <a:gd name="T20" fmla="*/ 254 w 612"/>
                  <a:gd name="T21" fmla="*/ 487 h 759"/>
                  <a:gd name="T22" fmla="*/ 334 w 612"/>
                  <a:gd name="T23" fmla="*/ 512 h 759"/>
                  <a:gd name="T24" fmla="*/ 342 w 612"/>
                  <a:gd name="T25" fmla="*/ 515 h 759"/>
                  <a:gd name="T26" fmla="*/ 216 w 612"/>
                  <a:gd name="T27" fmla="*/ 722 h 759"/>
                  <a:gd name="T28" fmla="*/ 157 w 612"/>
                  <a:gd name="T29" fmla="*/ 669 h 759"/>
                  <a:gd name="T30" fmla="*/ 379 w 612"/>
                  <a:gd name="T31" fmla="*/ 7 h 759"/>
                  <a:gd name="T32" fmla="*/ 426 w 612"/>
                  <a:gd name="T33" fmla="*/ 84 h 759"/>
                  <a:gd name="T34" fmla="*/ 349 w 612"/>
                  <a:gd name="T35" fmla="*/ 150 h 759"/>
                  <a:gd name="T36" fmla="*/ 304 w 612"/>
                  <a:gd name="T37" fmla="*/ 59 h 759"/>
                  <a:gd name="T38" fmla="*/ 379 w 612"/>
                  <a:gd name="T39" fmla="*/ 7 h 759"/>
                  <a:gd name="T40" fmla="*/ 371 w 612"/>
                  <a:gd name="T41" fmla="*/ 183 h 759"/>
                  <a:gd name="T42" fmla="*/ 403 w 612"/>
                  <a:gd name="T43" fmla="*/ 199 h 759"/>
                  <a:gd name="T44" fmla="*/ 574 w 612"/>
                  <a:gd name="T45" fmla="*/ 278 h 759"/>
                  <a:gd name="T46" fmla="*/ 579 w 612"/>
                  <a:gd name="T47" fmla="*/ 341 h 759"/>
                  <a:gd name="T48" fmla="*/ 398 w 612"/>
                  <a:gd name="T49" fmla="*/ 296 h 759"/>
                  <a:gd name="T50" fmla="*/ 381 w 612"/>
                  <a:gd name="T51" fmla="*/ 385 h 759"/>
                  <a:gd name="T52" fmla="*/ 390 w 612"/>
                  <a:gd name="T53" fmla="*/ 402 h 759"/>
                  <a:gd name="T54" fmla="*/ 561 w 612"/>
                  <a:gd name="T55" fmla="*/ 593 h 759"/>
                  <a:gd name="T56" fmla="*/ 489 w 612"/>
                  <a:gd name="T57" fmla="*/ 626 h 759"/>
                  <a:gd name="T58" fmla="*/ 233 w 612"/>
                  <a:gd name="T59" fmla="*/ 447 h 759"/>
                  <a:gd name="T60" fmla="*/ 203 w 612"/>
                  <a:gd name="T61" fmla="*/ 392 h 759"/>
                  <a:gd name="T62" fmla="*/ 231 w 612"/>
                  <a:gd name="T63" fmla="*/ 239 h 759"/>
                  <a:gd name="T64" fmla="*/ 157 w 612"/>
                  <a:gd name="T65" fmla="*/ 344 h 759"/>
                  <a:gd name="T66" fmla="*/ 95 w 612"/>
                  <a:gd name="T67" fmla="*/ 332 h 759"/>
                  <a:gd name="T68" fmla="*/ 247 w 612"/>
                  <a:gd name="T69" fmla="*/ 155 h 759"/>
                  <a:gd name="T70" fmla="*/ 313 w 612"/>
                  <a:gd name="T71" fmla="*/ 163 h 759"/>
                  <a:gd name="T72" fmla="*/ 349 w 612"/>
                  <a:gd name="T73" fmla="*/ 227 h 759"/>
                  <a:gd name="T74" fmla="*/ 371 w 612"/>
                  <a:gd name="T75" fmla="*/ 183 h 7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612" h="759">
                    <a:moveTo>
                      <a:pt x="28" y="504"/>
                    </a:moveTo>
                    <a:cubicBezTo>
                      <a:pt x="148" y="514"/>
                      <a:pt x="148" y="514"/>
                      <a:pt x="148" y="514"/>
                    </a:cubicBezTo>
                    <a:cubicBezTo>
                      <a:pt x="164" y="516"/>
                      <a:pt x="177" y="504"/>
                      <a:pt x="179" y="488"/>
                    </a:cubicBezTo>
                    <a:cubicBezTo>
                      <a:pt x="184" y="423"/>
                      <a:pt x="184" y="423"/>
                      <a:pt x="184" y="423"/>
                    </a:cubicBezTo>
                    <a:cubicBezTo>
                      <a:pt x="186" y="407"/>
                      <a:pt x="174" y="393"/>
                      <a:pt x="158" y="392"/>
                    </a:cubicBezTo>
                    <a:cubicBezTo>
                      <a:pt x="38" y="381"/>
                      <a:pt x="38" y="381"/>
                      <a:pt x="38" y="381"/>
                    </a:cubicBezTo>
                    <a:cubicBezTo>
                      <a:pt x="23" y="380"/>
                      <a:pt x="9" y="392"/>
                      <a:pt x="7" y="407"/>
                    </a:cubicBezTo>
                    <a:cubicBezTo>
                      <a:pt x="2" y="473"/>
                      <a:pt x="2" y="473"/>
                      <a:pt x="2" y="473"/>
                    </a:cubicBezTo>
                    <a:cubicBezTo>
                      <a:pt x="0" y="489"/>
                      <a:pt x="12" y="503"/>
                      <a:pt x="28" y="504"/>
                    </a:cubicBezTo>
                    <a:close/>
                    <a:moveTo>
                      <a:pt x="157" y="669"/>
                    </a:moveTo>
                    <a:cubicBezTo>
                      <a:pt x="220" y="595"/>
                      <a:pt x="230" y="592"/>
                      <a:pt x="254" y="487"/>
                    </a:cubicBezTo>
                    <a:cubicBezTo>
                      <a:pt x="280" y="496"/>
                      <a:pt x="307" y="504"/>
                      <a:pt x="334" y="512"/>
                    </a:cubicBezTo>
                    <a:cubicBezTo>
                      <a:pt x="337" y="513"/>
                      <a:pt x="339" y="514"/>
                      <a:pt x="342" y="515"/>
                    </a:cubicBezTo>
                    <a:cubicBezTo>
                      <a:pt x="303" y="633"/>
                      <a:pt x="296" y="637"/>
                      <a:pt x="216" y="722"/>
                    </a:cubicBezTo>
                    <a:cubicBezTo>
                      <a:pt x="180" y="759"/>
                      <a:pt x="122" y="709"/>
                      <a:pt x="157" y="669"/>
                    </a:cubicBezTo>
                    <a:close/>
                    <a:moveTo>
                      <a:pt x="379" y="7"/>
                    </a:moveTo>
                    <a:cubicBezTo>
                      <a:pt x="413" y="15"/>
                      <a:pt x="434" y="49"/>
                      <a:pt x="426" y="84"/>
                    </a:cubicBezTo>
                    <a:cubicBezTo>
                      <a:pt x="419" y="120"/>
                      <a:pt x="383" y="157"/>
                      <a:pt x="349" y="150"/>
                    </a:cubicBezTo>
                    <a:cubicBezTo>
                      <a:pt x="315" y="143"/>
                      <a:pt x="297" y="94"/>
                      <a:pt x="304" y="59"/>
                    </a:cubicBezTo>
                    <a:cubicBezTo>
                      <a:pt x="312" y="23"/>
                      <a:pt x="345" y="0"/>
                      <a:pt x="379" y="7"/>
                    </a:cubicBezTo>
                    <a:close/>
                    <a:moveTo>
                      <a:pt x="371" y="183"/>
                    </a:moveTo>
                    <a:cubicBezTo>
                      <a:pt x="378" y="185"/>
                      <a:pt x="393" y="190"/>
                      <a:pt x="403" y="199"/>
                    </a:cubicBezTo>
                    <a:cubicBezTo>
                      <a:pt x="494" y="286"/>
                      <a:pt x="474" y="282"/>
                      <a:pt x="574" y="278"/>
                    </a:cubicBezTo>
                    <a:cubicBezTo>
                      <a:pt x="612" y="277"/>
                      <a:pt x="611" y="338"/>
                      <a:pt x="579" y="341"/>
                    </a:cubicBezTo>
                    <a:cubicBezTo>
                      <a:pt x="477" y="350"/>
                      <a:pt x="470" y="358"/>
                      <a:pt x="398" y="296"/>
                    </a:cubicBezTo>
                    <a:cubicBezTo>
                      <a:pt x="381" y="385"/>
                      <a:pt x="381" y="385"/>
                      <a:pt x="381" y="385"/>
                    </a:cubicBezTo>
                    <a:cubicBezTo>
                      <a:pt x="380" y="392"/>
                      <a:pt x="383" y="399"/>
                      <a:pt x="390" y="402"/>
                    </a:cubicBezTo>
                    <a:cubicBezTo>
                      <a:pt x="494" y="448"/>
                      <a:pt x="515" y="448"/>
                      <a:pt x="561" y="593"/>
                    </a:cubicBezTo>
                    <a:cubicBezTo>
                      <a:pt x="578" y="638"/>
                      <a:pt x="510" y="668"/>
                      <a:pt x="489" y="626"/>
                    </a:cubicBezTo>
                    <a:cubicBezTo>
                      <a:pt x="417" y="484"/>
                      <a:pt x="405" y="506"/>
                      <a:pt x="233" y="447"/>
                    </a:cubicBezTo>
                    <a:cubicBezTo>
                      <a:pt x="211" y="435"/>
                      <a:pt x="203" y="416"/>
                      <a:pt x="203" y="392"/>
                    </a:cubicBezTo>
                    <a:cubicBezTo>
                      <a:pt x="231" y="239"/>
                      <a:pt x="231" y="239"/>
                      <a:pt x="231" y="239"/>
                    </a:cubicBezTo>
                    <a:cubicBezTo>
                      <a:pt x="164" y="260"/>
                      <a:pt x="171" y="259"/>
                      <a:pt x="157" y="344"/>
                    </a:cubicBezTo>
                    <a:cubicBezTo>
                      <a:pt x="151" y="376"/>
                      <a:pt x="91" y="372"/>
                      <a:pt x="95" y="332"/>
                    </a:cubicBezTo>
                    <a:cubicBezTo>
                      <a:pt x="107" y="207"/>
                      <a:pt x="126" y="199"/>
                      <a:pt x="247" y="155"/>
                    </a:cubicBezTo>
                    <a:cubicBezTo>
                      <a:pt x="264" y="149"/>
                      <a:pt x="304" y="160"/>
                      <a:pt x="313" y="163"/>
                    </a:cubicBezTo>
                    <a:cubicBezTo>
                      <a:pt x="349" y="227"/>
                      <a:pt x="349" y="227"/>
                      <a:pt x="349" y="227"/>
                    </a:cubicBezTo>
                    <a:cubicBezTo>
                      <a:pt x="371" y="183"/>
                      <a:pt x="371" y="183"/>
                      <a:pt x="371" y="18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5" name="淘宝网Chenying0907出品 14"/>
          <p:cNvGrpSpPr/>
          <p:nvPr/>
        </p:nvGrpSpPr>
        <p:grpSpPr>
          <a:xfrm>
            <a:off x="4102125" y="4265651"/>
            <a:ext cx="414516" cy="414516"/>
            <a:chOff x="4102125" y="4265651"/>
            <a:chExt cx="414516" cy="414516"/>
          </a:xfrm>
        </p:grpSpPr>
        <p:sp>
          <p:nvSpPr>
            <p:cNvPr id="19" name="淘宝网Chenying0907出品 18"/>
            <p:cNvSpPr/>
            <p:nvPr/>
          </p:nvSpPr>
          <p:spPr>
            <a:xfrm>
              <a:off x="4102125" y="4265651"/>
              <a:ext cx="414516" cy="414516"/>
            </a:xfrm>
            <a:prstGeom prst="ellipse">
              <a:avLst/>
            </a:prstGeom>
            <a:solidFill>
              <a:schemeClr val="accent2"/>
            </a:solidFill>
            <a:ln w="2540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27000" dist="25400" dir="13500000">
                <a:srgbClr val="000000">
                  <a:alpha val="43137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grpSp>
          <p:nvGrpSpPr>
            <p:cNvPr id="20" name="淘宝网Chenying0907出品 19"/>
            <p:cNvGrpSpPr/>
            <p:nvPr/>
          </p:nvGrpSpPr>
          <p:grpSpPr>
            <a:xfrm>
              <a:off x="4199233" y="4358783"/>
              <a:ext cx="238761" cy="198211"/>
              <a:chOff x="3132963" y="3140191"/>
              <a:chExt cx="645573" cy="535933"/>
            </a:xfrm>
            <a:solidFill>
              <a:schemeClr val="bg1"/>
            </a:solidFill>
          </p:grpSpPr>
          <p:sp>
            <p:nvSpPr>
              <p:cNvPr id="21" name="淘宝网Chenying0907出品 226"/>
              <p:cNvSpPr/>
              <p:nvPr/>
            </p:nvSpPr>
            <p:spPr bwMode="auto">
              <a:xfrm>
                <a:off x="3421629" y="3217854"/>
                <a:ext cx="356907" cy="392027"/>
              </a:xfrm>
              <a:custGeom>
                <a:avLst/>
                <a:gdLst>
                  <a:gd name="T0" fmla="*/ 0 w 529"/>
                  <a:gd name="T1" fmla="*/ 0 h 581"/>
                  <a:gd name="T2" fmla="*/ 2 w 529"/>
                  <a:gd name="T3" fmla="*/ 11 h 581"/>
                  <a:gd name="T4" fmla="*/ 25 w 529"/>
                  <a:gd name="T5" fmla="*/ 56 h 581"/>
                  <a:gd name="T6" fmla="*/ 473 w 529"/>
                  <a:gd name="T7" fmla="*/ 56 h 581"/>
                  <a:gd name="T8" fmla="*/ 473 w 529"/>
                  <a:gd name="T9" fmla="*/ 525 h 581"/>
                  <a:gd name="T10" fmla="*/ 127 w 529"/>
                  <a:gd name="T11" fmla="*/ 525 h 581"/>
                  <a:gd name="T12" fmla="*/ 127 w 529"/>
                  <a:gd name="T13" fmla="*/ 581 h 581"/>
                  <a:gd name="T14" fmla="*/ 529 w 529"/>
                  <a:gd name="T15" fmla="*/ 581 h 581"/>
                  <a:gd name="T16" fmla="*/ 529 w 529"/>
                  <a:gd name="T17" fmla="*/ 0 h 581"/>
                  <a:gd name="T18" fmla="*/ 0 w 529"/>
                  <a:gd name="T19" fmla="*/ 0 h 5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29" h="581">
                    <a:moveTo>
                      <a:pt x="0" y="0"/>
                    </a:moveTo>
                    <a:cubicBezTo>
                      <a:pt x="1" y="4"/>
                      <a:pt x="2" y="7"/>
                      <a:pt x="2" y="11"/>
                    </a:cubicBezTo>
                    <a:cubicBezTo>
                      <a:pt x="14" y="22"/>
                      <a:pt x="22" y="38"/>
                      <a:pt x="25" y="56"/>
                    </a:cubicBezTo>
                    <a:cubicBezTo>
                      <a:pt x="473" y="56"/>
                      <a:pt x="473" y="56"/>
                      <a:pt x="473" y="56"/>
                    </a:cubicBezTo>
                    <a:cubicBezTo>
                      <a:pt x="473" y="525"/>
                      <a:pt x="473" y="525"/>
                      <a:pt x="473" y="525"/>
                    </a:cubicBezTo>
                    <a:cubicBezTo>
                      <a:pt x="127" y="525"/>
                      <a:pt x="127" y="525"/>
                      <a:pt x="127" y="525"/>
                    </a:cubicBezTo>
                    <a:cubicBezTo>
                      <a:pt x="127" y="581"/>
                      <a:pt x="127" y="581"/>
                      <a:pt x="127" y="581"/>
                    </a:cubicBezTo>
                    <a:cubicBezTo>
                      <a:pt x="529" y="581"/>
                      <a:pt x="529" y="581"/>
                      <a:pt x="529" y="581"/>
                    </a:cubicBezTo>
                    <a:cubicBezTo>
                      <a:pt x="529" y="0"/>
                      <a:pt x="529" y="0"/>
                      <a:pt x="529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2" name="淘宝网Chenying0907出品 227"/>
              <p:cNvSpPr/>
              <p:nvPr/>
            </p:nvSpPr>
            <p:spPr bwMode="auto">
              <a:xfrm>
                <a:off x="3198348" y="3140191"/>
                <a:ext cx="224709" cy="247551"/>
              </a:xfrm>
              <a:custGeom>
                <a:avLst/>
                <a:gdLst>
                  <a:gd name="T0" fmla="*/ 45 w 333"/>
                  <a:gd name="T1" fmla="*/ 243 h 367"/>
                  <a:gd name="T2" fmla="*/ 170 w 333"/>
                  <a:gd name="T3" fmla="*/ 367 h 367"/>
                  <a:gd name="T4" fmla="*/ 289 w 333"/>
                  <a:gd name="T5" fmla="*/ 243 h 367"/>
                  <a:gd name="T6" fmla="*/ 326 w 333"/>
                  <a:gd name="T7" fmla="*/ 203 h 367"/>
                  <a:gd name="T8" fmla="*/ 306 w 333"/>
                  <a:gd name="T9" fmla="*/ 142 h 367"/>
                  <a:gd name="T10" fmla="*/ 166 w 333"/>
                  <a:gd name="T11" fmla="*/ 0 h 367"/>
                  <a:gd name="T12" fmla="*/ 26 w 333"/>
                  <a:gd name="T13" fmla="*/ 142 h 367"/>
                  <a:gd name="T14" fmla="*/ 7 w 333"/>
                  <a:gd name="T15" fmla="*/ 203 h 367"/>
                  <a:gd name="T16" fmla="*/ 45 w 333"/>
                  <a:gd name="T17" fmla="*/ 243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3" h="367">
                    <a:moveTo>
                      <a:pt x="45" y="243"/>
                    </a:moveTo>
                    <a:cubicBezTo>
                      <a:pt x="71" y="308"/>
                      <a:pt x="118" y="367"/>
                      <a:pt x="170" y="367"/>
                    </a:cubicBezTo>
                    <a:cubicBezTo>
                      <a:pt x="222" y="367"/>
                      <a:pt x="266" y="308"/>
                      <a:pt x="289" y="243"/>
                    </a:cubicBezTo>
                    <a:cubicBezTo>
                      <a:pt x="305" y="242"/>
                      <a:pt x="320" y="226"/>
                      <a:pt x="326" y="203"/>
                    </a:cubicBezTo>
                    <a:cubicBezTo>
                      <a:pt x="333" y="176"/>
                      <a:pt x="324" y="149"/>
                      <a:pt x="306" y="142"/>
                    </a:cubicBezTo>
                    <a:cubicBezTo>
                      <a:pt x="302" y="63"/>
                      <a:pt x="241" y="0"/>
                      <a:pt x="166" y="0"/>
                    </a:cubicBezTo>
                    <a:cubicBezTo>
                      <a:pt x="92" y="0"/>
                      <a:pt x="31" y="63"/>
                      <a:pt x="26" y="142"/>
                    </a:cubicBezTo>
                    <a:cubicBezTo>
                      <a:pt x="9" y="149"/>
                      <a:pt x="0" y="176"/>
                      <a:pt x="7" y="203"/>
                    </a:cubicBezTo>
                    <a:cubicBezTo>
                      <a:pt x="13" y="227"/>
                      <a:pt x="29" y="243"/>
                      <a:pt x="45" y="2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3" name="淘宝网Chenying0907出品 228"/>
              <p:cNvSpPr/>
              <p:nvPr/>
            </p:nvSpPr>
            <p:spPr bwMode="auto">
              <a:xfrm>
                <a:off x="3481875" y="3306367"/>
                <a:ext cx="233275" cy="180738"/>
              </a:xfrm>
              <a:custGeom>
                <a:avLst/>
                <a:gdLst>
                  <a:gd name="T0" fmla="*/ 41 w 346"/>
                  <a:gd name="T1" fmla="*/ 111 h 268"/>
                  <a:gd name="T2" fmla="*/ 0 w 346"/>
                  <a:gd name="T3" fmla="*/ 151 h 268"/>
                  <a:gd name="T4" fmla="*/ 90 w 346"/>
                  <a:gd name="T5" fmla="*/ 268 h 268"/>
                  <a:gd name="T6" fmla="*/ 254 w 346"/>
                  <a:gd name="T7" fmla="*/ 125 h 268"/>
                  <a:gd name="T8" fmla="*/ 284 w 346"/>
                  <a:gd name="T9" fmla="*/ 158 h 268"/>
                  <a:gd name="T10" fmla="*/ 346 w 346"/>
                  <a:gd name="T11" fmla="*/ 0 h 268"/>
                  <a:gd name="T12" fmla="*/ 184 w 346"/>
                  <a:gd name="T13" fmla="*/ 50 h 268"/>
                  <a:gd name="T14" fmla="*/ 218 w 346"/>
                  <a:gd name="T15" fmla="*/ 87 h 268"/>
                  <a:gd name="T16" fmla="*/ 99 w 346"/>
                  <a:gd name="T17" fmla="*/ 190 h 268"/>
                  <a:gd name="T18" fmla="*/ 41 w 346"/>
                  <a:gd name="T19" fmla="*/ 111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46" h="268">
                    <a:moveTo>
                      <a:pt x="41" y="111"/>
                    </a:moveTo>
                    <a:cubicBezTo>
                      <a:pt x="0" y="151"/>
                      <a:pt x="0" y="151"/>
                      <a:pt x="0" y="151"/>
                    </a:cubicBezTo>
                    <a:cubicBezTo>
                      <a:pt x="12" y="165"/>
                      <a:pt x="90" y="268"/>
                      <a:pt x="90" y="268"/>
                    </a:cubicBezTo>
                    <a:cubicBezTo>
                      <a:pt x="254" y="125"/>
                      <a:pt x="254" y="125"/>
                      <a:pt x="254" y="125"/>
                    </a:cubicBezTo>
                    <a:cubicBezTo>
                      <a:pt x="284" y="158"/>
                      <a:pt x="284" y="158"/>
                      <a:pt x="284" y="158"/>
                    </a:cubicBezTo>
                    <a:cubicBezTo>
                      <a:pt x="346" y="0"/>
                      <a:pt x="346" y="0"/>
                      <a:pt x="346" y="0"/>
                    </a:cubicBezTo>
                    <a:cubicBezTo>
                      <a:pt x="184" y="50"/>
                      <a:pt x="184" y="50"/>
                      <a:pt x="184" y="50"/>
                    </a:cubicBezTo>
                    <a:cubicBezTo>
                      <a:pt x="218" y="87"/>
                      <a:pt x="218" y="87"/>
                      <a:pt x="218" y="87"/>
                    </a:cubicBezTo>
                    <a:cubicBezTo>
                      <a:pt x="99" y="190"/>
                      <a:pt x="99" y="190"/>
                      <a:pt x="99" y="190"/>
                    </a:cubicBezTo>
                    <a:lnTo>
                      <a:pt x="41" y="1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4" name="淘宝网Chenying0907出品 229"/>
              <p:cNvSpPr/>
              <p:nvPr/>
            </p:nvSpPr>
            <p:spPr bwMode="auto">
              <a:xfrm>
                <a:off x="3132963" y="3377178"/>
                <a:ext cx="355480" cy="298946"/>
              </a:xfrm>
              <a:custGeom>
                <a:avLst/>
                <a:gdLst>
                  <a:gd name="T0" fmla="*/ 407 w 527"/>
                  <a:gd name="T1" fmla="*/ 0 h 443"/>
                  <a:gd name="T2" fmla="*/ 294 w 527"/>
                  <a:gd name="T3" fmla="*/ 190 h 443"/>
                  <a:gd name="T4" fmla="*/ 280 w 527"/>
                  <a:gd name="T5" fmla="*/ 105 h 443"/>
                  <a:gd name="T6" fmla="*/ 295 w 527"/>
                  <a:gd name="T7" fmla="*/ 77 h 443"/>
                  <a:gd name="T8" fmla="*/ 263 w 527"/>
                  <a:gd name="T9" fmla="*/ 44 h 443"/>
                  <a:gd name="T10" fmla="*/ 230 w 527"/>
                  <a:gd name="T11" fmla="*/ 77 h 443"/>
                  <a:gd name="T12" fmla="*/ 246 w 527"/>
                  <a:gd name="T13" fmla="*/ 105 h 443"/>
                  <a:gd name="T14" fmla="*/ 232 w 527"/>
                  <a:gd name="T15" fmla="*/ 189 h 443"/>
                  <a:gd name="T16" fmla="*/ 120 w 527"/>
                  <a:gd name="T17" fmla="*/ 0 h 443"/>
                  <a:gd name="T18" fmla="*/ 2 w 527"/>
                  <a:gd name="T19" fmla="*/ 125 h 443"/>
                  <a:gd name="T20" fmla="*/ 0 w 527"/>
                  <a:gd name="T21" fmla="*/ 125 h 443"/>
                  <a:gd name="T22" fmla="*/ 0 w 527"/>
                  <a:gd name="T23" fmla="*/ 402 h 443"/>
                  <a:gd name="T24" fmla="*/ 1 w 527"/>
                  <a:gd name="T25" fmla="*/ 402 h 443"/>
                  <a:gd name="T26" fmla="*/ 263 w 527"/>
                  <a:gd name="T27" fmla="*/ 443 h 443"/>
                  <a:gd name="T28" fmla="*/ 526 w 527"/>
                  <a:gd name="T29" fmla="*/ 402 h 443"/>
                  <a:gd name="T30" fmla="*/ 527 w 527"/>
                  <a:gd name="T31" fmla="*/ 402 h 443"/>
                  <a:gd name="T32" fmla="*/ 527 w 527"/>
                  <a:gd name="T33" fmla="*/ 125 h 443"/>
                  <a:gd name="T34" fmla="*/ 525 w 527"/>
                  <a:gd name="T35" fmla="*/ 125 h 443"/>
                  <a:gd name="T36" fmla="*/ 407 w 527"/>
                  <a:gd name="T37" fmla="*/ 0 h 4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27" h="443">
                    <a:moveTo>
                      <a:pt x="407" y="0"/>
                    </a:moveTo>
                    <a:cubicBezTo>
                      <a:pt x="294" y="190"/>
                      <a:pt x="294" y="190"/>
                      <a:pt x="294" y="190"/>
                    </a:cubicBezTo>
                    <a:cubicBezTo>
                      <a:pt x="280" y="105"/>
                      <a:pt x="280" y="105"/>
                      <a:pt x="280" y="105"/>
                    </a:cubicBezTo>
                    <a:cubicBezTo>
                      <a:pt x="289" y="99"/>
                      <a:pt x="295" y="89"/>
                      <a:pt x="295" y="77"/>
                    </a:cubicBezTo>
                    <a:cubicBezTo>
                      <a:pt x="295" y="59"/>
                      <a:pt x="281" y="44"/>
                      <a:pt x="263" y="44"/>
                    </a:cubicBezTo>
                    <a:cubicBezTo>
                      <a:pt x="245" y="44"/>
                      <a:pt x="230" y="59"/>
                      <a:pt x="230" y="77"/>
                    </a:cubicBezTo>
                    <a:cubicBezTo>
                      <a:pt x="230" y="89"/>
                      <a:pt x="237" y="99"/>
                      <a:pt x="246" y="105"/>
                    </a:cubicBezTo>
                    <a:cubicBezTo>
                      <a:pt x="232" y="189"/>
                      <a:pt x="232" y="189"/>
                      <a:pt x="232" y="189"/>
                    </a:cubicBezTo>
                    <a:cubicBezTo>
                      <a:pt x="120" y="0"/>
                      <a:pt x="120" y="0"/>
                      <a:pt x="120" y="0"/>
                    </a:cubicBezTo>
                    <a:cubicBezTo>
                      <a:pt x="56" y="27"/>
                      <a:pt x="12" y="72"/>
                      <a:pt x="2" y="125"/>
                    </a:cubicBezTo>
                    <a:cubicBezTo>
                      <a:pt x="0" y="125"/>
                      <a:pt x="0" y="125"/>
                      <a:pt x="0" y="125"/>
                    </a:cubicBezTo>
                    <a:cubicBezTo>
                      <a:pt x="0" y="402"/>
                      <a:pt x="0" y="402"/>
                      <a:pt x="0" y="402"/>
                    </a:cubicBezTo>
                    <a:cubicBezTo>
                      <a:pt x="1" y="402"/>
                      <a:pt x="1" y="402"/>
                      <a:pt x="1" y="402"/>
                    </a:cubicBezTo>
                    <a:cubicBezTo>
                      <a:pt x="14" y="425"/>
                      <a:pt x="126" y="443"/>
                      <a:pt x="263" y="443"/>
                    </a:cubicBezTo>
                    <a:cubicBezTo>
                      <a:pt x="401" y="443"/>
                      <a:pt x="513" y="425"/>
                      <a:pt x="526" y="402"/>
                    </a:cubicBezTo>
                    <a:cubicBezTo>
                      <a:pt x="527" y="402"/>
                      <a:pt x="527" y="402"/>
                      <a:pt x="527" y="402"/>
                    </a:cubicBezTo>
                    <a:cubicBezTo>
                      <a:pt x="527" y="125"/>
                      <a:pt x="527" y="125"/>
                      <a:pt x="527" y="125"/>
                    </a:cubicBezTo>
                    <a:cubicBezTo>
                      <a:pt x="525" y="125"/>
                      <a:pt x="525" y="125"/>
                      <a:pt x="525" y="125"/>
                    </a:cubicBezTo>
                    <a:cubicBezTo>
                      <a:pt x="515" y="72"/>
                      <a:pt x="471" y="27"/>
                      <a:pt x="40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5" name="淘宝网Chenying0907出品 230"/>
              <p:cNvSpPr/>
              <p:nvPr/>
            </p:nvSpPr>
            <p:spPr bwMode="auto">
              <a:xfrm>
                <a:off x="3598655" y="3487105"/>
                <a:ext cx="54536" cy="68241"/>
              </a:xfrm>
              <a:custGeom>
                <a:avLst/>
                <a:gdLst>
                  <a:gd name="T0" fmla="*/ 0 w 81"/>
                  <a:gd name="T1" fmla="*/ 0 h 101"/>
                  <a:gd name="T2" fmla="*/ 0 w 81"/>
                  <a:gd name="T3" fmla="*/ 55 h 101"/>
                  <a:gd name="T4" fmla="*/ 40 w 81"/>
                  <a:gd name="T5" fmla="*/ 101 h 101"/>
                  <a:gd name="T6" fmla="*/ 81 w 81"/>
                  <a:gd name="T7" fmla="*/ 56 h 101"/>
                  <a:gd name="T8" fmla="*/ 81 w 81"/>
                  <a:gd name="T9" fmla="*/ 0 h 101"/>
                  <a:gd name="T10" fmla="*/ 59 w 81"/>
                  <a:gd name="T11" fmla="*/ 0 h 101"/>
                  <a:gd name="T12" fmla="*/ 59 w 81"/>
                  <a:gd name="T13" fmla="*/ 57 h 101"/>
                  <a:gd name="T14" fmla="*/ 40 w 81"/>
                  <a:gd name="T15" fmla="*/ 83 h 101"/>
                  <a:gd name="T16" fmla="*/ 22 w 81"/>
                  <a:gd name="T17" fmla="*/ 57 h 101"/>
                  <a:gd name="T18" fmla="*/ 22 w 81"/>
                  <a:gd name="T19" fmla="*/ 0 h 101"/>
                  <a:gd name="T20" fmla="*/ 0 w 81"/>
                  <a:gd name="T21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1" h="101">
                    <a:moveTo>
                      <a:pt x="0" y="0"/>
                    </a:moveTo>
                    <a:cubicBezTo>
                      <a:pt x="0" y="55"/>
                      <a:pt x="0" y="55"/>
                      <a:pt x="0" y="55"/>
                    </a:cubicBezTo>
                    <a:cubicBezTo>
                      <a:pt x="0" y="87"/>
                      <a:pt x="15" y="101"/>
                      <a:pt x="40" y="101"/>
                    </a:cubicBezTo>
                    <a:cubicBezTo>
                      <a:pt x="65" y="101"/>
                      <a:pt x="81" y="86"/>
                      <a:pt x="81" y="56"/>
                    </a:cubicBezTo>
                    <a:cubicBezTo>
                      <a:pt x="81" y="0"/>
                      <a:pt x="81" y="0"/>
                      <a:pt x="81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57"/>
                      <a:pt x="59" y="57"/>
                      <a:pt x="59" y="57"/>
                    </a:cubicBezTo>
                    <a:cubicBezTo>
                      <a:pt x="59" y="75"/>
                      <a:pt x="52" y="83"/>
                      <a:pt x="40" y="83"/>
                    </a:cubicBezTo>
                    <a:cubicBezTo>
                      <a:pt x="29" y="83"/>
                      <a:pt x="22" y="74"/>
                      <a:pt x="22" y="57"/>
                    </a:cubicBezTo>
                    <a:cubicBezTo>
                      <a:pt x="22" y="0"/>
                      <a:pt x="22" y="0"/>
                      <a:pt x="2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6" name="淘宝网Chenying0907出品 231"/>
              <p:cNvSpPr>
                <a:spLocks noEditPoints="1"/>
              </p:cNvSpPr>
              <p:nvPr/>
            </p:nvSpPr>
            <p:spPr bwMode="auto">
              <a:xfrm>
                <a:off x="3666040" y="3486534"/>
                <a:ext cx="47968" cy="67384"/>
              </a:xfrm>
              <a:custGeom>
                <a:avLst/>
                <a:gdLst>
                  <a:gd name="T0" fmla="*/ 31 w 71"/>
                  <a:gd name="T1" fmla="*/ 0 h 100"/>
                  <a:gd name="T2" fmla="*/ 0 w 71"/>
                  <a:gd name="T3" fmla="*/ 2 h 100"/>
                  <a:gd name="T4" fmla="*/ 0 w 71"/>
                  <a:gd name="T5" fmla="*/ 100 h 100"/>
                  <a:gd name="T6" fmla="*/ 23 w 71"/>
                  <a:gd name="T7" fmla="*/ 100 h 100"/>
                  <a:gd name="T8" fmla="*/ 23 w 71"/>
                  <a:gd name="T9" fmla="*/ 65 h 100"/>
                  <a:gd name="T10" fmla="*/ 30 w 71"/>
                  <a:gd name="T11" fmla="*/ 65 h 100"/>
                  <a:gd name="T12" fmla="*/ 62 w 71"/>
                  <a:gd name="T13" fmla="*/ 55 h 100"/>
                  <a:gd name="T14" fmla="*/ 71 w 71"/>
                  <a:gd name="T15" fmla="*/ 31 h 100"/>
                  <a:gd name="T16" fmla="*/ 61 w 71"/>
                  <a:gd name="T17" fmla="*/ 8 h 100"/>
                  <a:gd name="T18" fmla="*/ 31 w 71"/>
                  <a:gd name="T19" fmla="*/ 0 h 100"/>
                  <a:gd name="T20" fmla="*/ 30 w 71"/>
                  <a:gd name="T21" fmla="*/ 48 h 100"/>
                  <a:gd name="T22" fmla="*/ 23 w 71"/>
                  <a:gd name="T23" fmla="*/ 47 h 100"/>
                  <a:gd name="T24" fmla="*/ 23 w 71"/>
                  <a:gd name="T25" fmla="*/ 18 h 100"/>
                  <a:gd name="T26" fmla="*/ 32 w 71"/>
                  <a:gd name="T27" fmla="*/ 17 h 100"/>
                  <a:gd name="T28" fmla="*/ 49 w 71"/>
                  <a:gd name="T29" fmla="*/ 32 h 100"/>
                  <a:gd name="T30" fmla="*/ 30 w 71"/>
                  <a:gd name="T31" fmla="*/ 48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71" h="100">
                    <a:moveTo>
                      <a:pt x="31" y="0"/>
                    </a:moveTo>
                    <a:cubicBezTo>
                      <a:pt x="17" y="0"/>
                      <a:pt x="7" y="1"/>
                      <a:pt x="0" y="2"/>
                    </a:cubicBezTo>
                    <a:cubicBezTo>
                      <a:pt x="0" y="100"/>
                      <a:pt x="0" y="100"/>
                      <a:pt x="0" y="100"/>
                    </a:cubicBezTo>
                    <a:cubicBezTo>
                      <a:pt x="23" y="100"/>
                      <a:pt x="23" y="100"/>
                      <a:pt x="23" y="100"/>
                    </a:cubicBezTo>
                    <a:cubicBezTo>
                      <a:pt x="23" y="65"/>
                      <a:pt x="23" y="65"/>
                      <a:pt x="23" y="65"/>
                    </a:cubicBezTo>
                    <a:cubicBezTo>
                      <a:pt x="25" y="65"/>
                      <a:pt x="27" y="65"/>
                      <a:pt x="30" y="65"/>
                    </a:cubicBezTo>
                    <a:cubicBezTo>
                      <a:pt x="43" y="65"/>
                      <a:pt x="55" y="62"/>
                      <a:pt x="62" y="55"/>
                    </a:cubicBezTo>
                    <a:cubicBezTo>
                      <a:pt x="68" y="49"/>
                      <a:pt x="71" y="41"/>
                      <a:pt x="71" y="31"/>
                    </a:cubicBezTo>
                    <a:cubicBezTo>
                      <a:pt x="71" y="22"/>
                      <a:pt x="67" y="13"/>
                      <a:pt x="61" y="8"/>
                    </a:cubicBezTo>
                    <a:cubicBezTo>
                      <a:pt x="54" y="3"/>
                      <a:pt x="44" y="0"/>
                      <a:pt x="31" y="0"/>
                    </a:cubicBezTo>
                    <a:close/>
                    <a:moveTo>
                      <a:pt x="30" y="48"/>
                    </a:moveTo>
                    <a:cubicBezTo>
                      <a:pt x="27" y="48"/>
                      <a:pt x="24" y="48"/>
                      <a:pt x="23" y="47"/>
                    </a:cubicBezTo>
                    <a:cubicBezTo>
                      <a:pt x="23" y="18"/>
                      <a:pt x="23" y="18"/>
                      <a:pt x="23" y="18"/>
                    </a:cubicBezTo>
                    <a:cubicBezTo>
                      <a:pt x="24" y="18"/>
                      <a:pt x="27" y="17"/>
                      <a:pt x="32" y="17"/>
                    </a:cubicBezTo>
                    <a:cubicBezTo>
                      <a:pt x="43" y="17"/>
                      <a:pt x="49" y="23"/>
                      <a:pt x="49" y="32"/>
                    </a:cubicBezTo>
                    <a:cubicBezTo>
                      <a:pt x="49" y="42"/>
                      <a:pt x="42" y="48"/>
                      <a:pt x="30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27" name="淘宝网Chenying0907出品 26"/>
          <p:cNvGrpSpPr/>
          <p:nvPr/>
        </p:nvGrpSpPr>
        <p:grpSpPr>
          <a:xfrm>
            <a:off x="5181486" y="4265651"/>
            <a:ext cx="414516" cy="414516"/>
            <a:chOff x="5181486" y="4265651"/>
            <a:chExt cx="414516" cy="414516"/>
          </a:xfrm>
        </p:grpSpPr>
        <p:sp>
          <p:nvSpPr>
            <p:cNvPr id="28" name="淘宝网Chenying0907出品 27"/>
            <p:cNvSpPr/>
            <p:nvPr/>
          </p:nvSpPr>
          <p:spPr>
            <a:xfrm>
              <a:off x="5181486" y="4265651"/>
              <a:ext cx="414516" cy="414516"/>
            </a:xfrm>
            <a:prstGeom prst="ellipse">
              <a:avLst/>
            </a:prstGeom>
            <a:solidFill>
              <a:schemeClr val="accent4"/>
            </a:solidFill>
            <a:ln w="2540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27000" dist="25400" dir="13500000">
                <a:srgbClr val="000000">
                  <a:alpha val="43137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grpSp>
          <p:nvGrpSpPr>
            <p:cNvPr id="29" name="淘宝网Chenying0907出品 28"/>
            <p:cNvGrpSpPr/>
            <p:nvPr/>
          </p:nvGrpSpPr>
          <p:grpSpPr>
            <a:xfrm>
              <a:off x="5287222" y="4375239"/>
              <a:ext cx="253419" cy="172633"/>
              <a:chOff x="4895160" y="4287159"/>
              <a:chExt cx="571418" cy="389258"/>
            </a:xfrm>
            <a:solidFill>
              <a:schemeClr val="bg1"/>
            </a:solidFill>
          </p:grpSpPr>
          <p:sp>
            <p:nvSpPr>
              <p:cNvPr id="30" name="淘宝网Chenying0907出品 327"/>
              <p:cNvSpPr>
                <a:spLocks noEditPoints="1"/>
              </p:cNvSpPr>
              <p:nvPr/>
            </p:nvSpPr>
            <p:spPr bwMode="auto">
              <a:xfrm>
                <a:off x="4895160" y="4287159"/>
                <a:ext cx="438051" cy="389258"/>
              </a:xfrm>
              <a:custGeom>
                <a:avLst/>
                <a:gdLst>
                  <a:gd name="T0" fmla="*/ 166 w 171"/>
                  <a:gd name="T1" fmla="*/ 0 h 152"/>
                  <a:gd name="T2" fmla="*/ 5 w 171"/>
                  <a:gd name="T3" fmla="*/ 0 h 152"/>
                  <a:gd name="T4" fmla="*/ 0 w 171"/>
                  <a:gd name="T5" fmla="*/ 5 h 152"/>
                  <a:gd name="T6" fmla="*/ 0 w 171"/>
                  <a:gd name="T7" fmla="*/ 146 h 152"/>
                  <a:gd name="T8" fmla="*/ 5 w 171"/>
                  <a:gd name="T9" fmla="*/ 152 h 152"/>
                  <a:gd name="T10" fmla="*/ 166 w 171"/>
                  <a:gd name="T11" fmla="*/ 152 h 152"/>
                  <a:gd name="T12" fmla="*/ 171 w 171"/>
                  <a:gd name="T13" fmla="*/ 146 h 152"/>
                  <a:gd name="T14" fmla="*/ 171 w 171"/>
                  <a:gd name="T15" fmla="*/ 5 h 152"/>
                  <a:gd name="T16" fmla="*/ 166 w 171"/>
                  <a:gd name="T17" fmla="*/ 0 h 152"/>
                  <a:gd name="T18" fmla="*/ 132 w 171"/>
                  <a:gd name="T19" fmla="*/ 12 h 152"/>
                  <a:gd name="T20" fmla="*/ 139 w 171"/>
                  <a:gd name="T21" fmla="*/ 19 h 152"/>
                  <a:gd name="T22" fmla="*/ 132 w 171"/>
                  <a:gd name="T23" fmla="*/ 26 h 152"/>
                  <a:gd name="T24" fmla="*/ 124 w 171"/>
                  <a:gd name="T25" fmla="*/ 19 h 152"/>
                  <a:gd name="T26" fmla="*/ 132 w 171"/>
                  <a:gd name="T27" fmla="*/ 12 h 152"/>
                  <a:gd name="T28" fmla="*/ 110 w 171"/>
                  <a:gd name="T29" fmla="*/ 12 h 152"/>
                  <a:gd name="T30" fmla="*/ 118 w 171"/>
                  <a:gd name="T31" fmla="*/ 19 h 152"/>
                  <a:gd name="T32" fmla="*/ 110 w 171"/>
                  <a:gd name="T33" fmla="*/ 26 h 152"/>
                  <a:gd name="T34" fmla="*/ 103 w 171"/>
                  <a:gd name="T35" fmla="*/ 19 h 152"/>
                  <a:gd name="T36" fmla="*/ 110 w 171"/>
                  <a:gd name="T37" fmla="*/ 12 h 152"/>
                  <a:gd name="T38" fmla="*/ 160 w 171"/>
                  <a:gd name="T39" fmla="*/ 141 h 152"/>
                  <a:gd name="T40" fmla="*/ 11 w 171"/>
                  <a:gd name="T41" fmla="*/ 141 h 152"/>
                  <a:gd name="T42" fmla="*/ 11 w 171"/>
                  <a:gd name="T43" fmla="*/ 38 h 152"/>
                  <a:gd name="T44" fmla="*/ 160 w 171"/>
                  <a:gd name="T45" fmla="*/ 38 h 152"/>
                  <a:gd name="T46" fmla="*/ 160 w 171"/>
                  <a:gd name="T47" fmla="*/ 141 h 152"/>
                  <a:gd name="T48" fmla="*/ 153 w 171"/>
                  <a:gd name="T49" fmla="*/ 26 h 152"/>
                  <a:gd name="T50" fmla="*/ 146 w 171"/>
                  <a:gd name="T51" fmla="*/ 19 h 152"/>
                  <a:gd name="T52" fmla="*/ 153 w 171"/>
                  <a:gd name="T53" fmla="*/ 12 h 152"/>
                  <a:gd name="T54" fmla="*/ 160 w 171"/>
                  <a:gd name="T55" fmla="*/ 19 h 152"/>
                  <a:gd name="T56" fmla="*/ 153 w 171"/>
                  <a:gd name="T57" fmla="*/ 26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71" h="152">
                    <a:moveTo>
                      <a:pt x="166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146"/>
                      <a:pt x="0" y="146"/>
                      <a:pt x="0" y="146"/>
                    </a:cubicBezTo>
                    <a:cubicBezTo>
                      <a:pt x="0" y="149"/>
                      <a:pt x="2" y="152"/>
                      <a:pt x="5" y="152"/>
                    </a:cubicBezTo>
                    <a:cubicBezTo>
                      <a:pt x="166" y="152"/>
                      <a:pt x="166" y="152"/>
                      <a:pt x="166" y="152"/>
                    </a:cubicBezTo>
                    <a:cubicBezTo>
                      <a:pt x="169" y="152"/>
                      <a:pt x="171" y="149"/>
                      <a:pt x="171" y="146"/>
                    </a:cubicBezTo>
                    <a:cubicBezTo>
                      <a:pt x="171" y="5"/>
                      <a:pt x="171" y="5"/>
                      <a:pt x="171" y="5"/>
                    </a:cubicBezTo>
                    <a:cubicBezTo>
                      <a:pt x="171" y="2"/>
                      <a:pt x="169" y="0"/>
                      <a:pt x="166" y="0"/>
                    </a:cubicBezTo>
                    <a:close/>
                    <a:moveTo>
                      <a:pt x="132" y="12"/>
                    </a:moveTo>
                    <a:cubicBezTo>
                      <a:pt x="136" y="12"/>
                      <a:pt x="139" y="15"/>
                      <a:pt x="139" y="19"/>
                    </a:cubicBezTo>
                    <a:cubicBezTo>
                      <a:pt x="139" y="23"/>
                      <a:pt x="136" y="26"/>
                      <a:pt x="132" y="26"/>
                    </a:cubicBezTo>
                    <a:cubicBezTo>
                      <a:pt x="128" y="26"/>
                      <a:pt x="124" y="23"/>
                      <a:pt x="124" y="19"/>
                    </a:cubicBezTo>
                    <a:cubicBezTo>
                      <a:pt x="124" y="15"/>
                      <a:pt x="128" y="12"/>
                      <a:pt x="132" y="12"/>
                    </a:cubicBezTo>
                    <a:close/>
                    <a:moveTo>
                      <a:pt x="110" y="12"/>
                    </a:moveTo>
                    <a:cubicBezTo>
                      <a:pt x="114" y="12"/>
                      <a:pt x="118" y="15"/>
                      <a:pt x="118" y="19"/>
                    </a:cubicBezTo>
                    <a:cubicBezTo>
                      <a:pt x="118" y="23"/>
                      <a:pt x="114" y="26"/>
                      <a:pt x="110" y="26"/>
                    </a:cubicBezTo>
                    <a:cubicBezTo>
                      <a:pt x="106" y="26"/>
                      <a:pt x="103" y="23"/>
                      <a:pt x="103" y="19"/>
                    </a:cubicBezTo>
                    <a:cubicBezTo>
                      <a:pt x="103" y="15"/>
                      <a:pt x="106" y="12"/>
                      <a:pt x="110" y="12"/>
                    </a:cubicBezTo>
                    <a:close/>
                    <a:moveTo>
                      <a:pt x="160" y="141"/>
                    </a:moveTo>
                    <a:cubicBezTo>
                      <a:pt x="11" y="141"/>
                      <a:pt x="11" y="141"/>
                      <a:pt x="11" y="141"/>
                    </a:cubicBezTo>
                    <a:cubicBezTo>
                      <a:pt x="11" y="38"/>
                      <a:pt x="11" y="38"/>
                      <a:pt x="11" y="38"/>
                    </a:cubicBezTo>
                    <a:cubicBezTo>
                      <a:pt x="160" y="38"/>
                      <a:pt x="160" y="38"/>
                      <a:pt x="160" y="38"/>
                    </a:cubicBezTo>
                    <a:lnTo>
                      <a:pt x="160" y="141"/>
                    </a:lnTo>
                    <a:close/>
                    <a:moveTo>
                      <a:pt x="153" y="26"/>
                    </a:moveTo>
                    <a:cubicBezTo>
                      <a:pt x="149" y="26"/>
                      <a:pt x="146" y="23"/>
                      <a:pt x="146" y="19"/>
                    </a:cubicBezTo>
                    <a:cubicBezTo>
                      <a:pt x="146" y="15"/>
                      <a:pt x="149" y="12"/>
                      <a:pt x="153" y="12"/>
                    </a:cubicBezTo>
                    <a:cubicBezTo>
                      <a:pt x="157" y="12"/>
                      <a:pt x="160" y="15"/>
                      <a:pt x="160" y="19"/>
                    </a:cubicBezTo>
                    <a:cubicBezTo>
                      <a:pt x="160" y="23"/>
                      <a:pt x="157" y="26"/>
                      <a:pt x="153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1" name="Rectangle 328"/>
              <p:cNvSpPr>
                <a:spLocks noChangeArrowheads="1"/>
              </p:cNvSpPr>
              <p:nvPr/>
            </p:nvSpPr>
            <p:spPr bwMode="auto">
              <a:xfrm>
                <a:off x="4953712" y="4417273"/>
                <a:ext cx="315527" cy="59636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2" name="Rectangle 329"/>
              <p:cNvSpPr>
                <a:spLocks noChangeArrowheads="1"/>
              </p:cNvSpPr>
              <p:nvPr/>
            </p:nvSpPr>
            <p:spPr bwMode="auto">
              <a:xfrm>
                <a:off x="4953712" y="4501847"/>
                <a:ext cx="99754" cy="105176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3" name="Rectangle 330"/>
              <p:cNvSpPr>
                <a:spLocks noChangeArrowheads="1"/>
              </p:cNvSpPr>
              <p:nvPr/>
            </p:nvSpPr>
            <p:spPr bwMode="auto">
              <a:xfrm>
                <a:off x="5071899" y="4505100"/>
                <a:ext cx="107344" cy="1301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4" name="Rectangle 331"/>
              <p:cNvSpPr>
                <a:spLocks noChangeArrowheads="1"/>
              </p:cNvSpPr>
              <p:nvPr/>
            </p:nvSpPr>
            <p:spPr bwMode="auto">
              <a:xfrm>
                <a:off x="5071899" y="4548471"/>
                <a:ext cx="107344" cy="1301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5" name="Rectangle 332"/>
              <p:cNvSpPr>
                <a:spLocks noChangeArrowheads="1"/>
              </p:cNvSpPr>
              <p:nvPr/>
            </p:nvSpPr>
            <p:spPr bwMode="auto">
              <a:xfrm>
                <a:off x="5071899" y="4589674"/>
                <a:ext cx="107344" cy="1518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6" name="淘宝网Chenying0907出品 333"/>
              <p:cNvSpPr/>
              <p:nvPr/>
            </p:nvSpPr>
            <p:spPr bwMode="auto">
              <a:xfrm>
                <a:off x="5225867" y="4569073"/>
                <a:ext cx="40119" cy="41203"/>
              </a:xfrm>
              <a:custGeom>
                <a:avLst/>
                <a:gdLst>
                  <a:gd name="T0" fmla="*/ 11 w 37"/>
                  <a:gd name="T1" fmla="*/ 0 h 38"/>
                  <a:gd name="T2" fmla="*/ 11 w 37"/>
                  <a:gd name="T3" fmla="*/ 2 h 38"/>
                  <a:gd name="T4" fmla="*/ 0 w 37"/>
                  <a:gd name="T5" fmla="*/ 38 h 38"/>
                  <a:gd name="T6" fmla="*/ 35 w 37"/>
                  <a:gd name="T7" fmla="*/ 26 h 38"/>
                  <a:gd name="T8" fmla="*/ 37 w 37"/>
                  <a:gd name="T9" fmla="*/ 26 h 38"/>
                  <a:gd name="T10" fmla="*/ 11 w 37"/>
                  <a:gd name="T11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38">
                    <a:moveTo>
                      <a:pt x="11" y="0"/>
                    </a:moveTo>
                    <a:lnTo>
                      <a:pt x="11" y="2"/>
                    </a:lnTo>
                    <a:lnTo>
                      <a:pt x="0" y="38"/>
                    </a:lnTo>
                    <a:lnTo>
                      <a:pt x="35" y="26"/>
                    </a:lnTo>
                    <a:lnTo>
                      <a:pt x="37" y="26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7" name="淘宝网Chenying0907出品 334"/>
              <p:cNvSpPr/>
              <p:nvPr/>
            </p:nvSpPr>
            <p:spPr bwMode="auto">
              <a:xfrm>
                <a:off x="5389594" y="4366311"/>
                <a:ext cx="76984" cy="79153"/>
              </a:xfrm>
              <a:custGeom>
                <a:avLst/>
                <a:gdLst>
                  <a:gd name="T0" fmla="*/ 23 w 30"/>
                  <a:gd name="T1" fmla="*/ 31 h 31"/>
                  <a:gd name="T2" fmla="*/ 28 w 30"/>
                  <a:gd name="T3" fmla="*/ 25 h 31"/>
                  <a:gd name="T4" fmla="*/ 28 w 30"/>
                  <a:gd name="T5" fmla="*/ 18 h 31"/>
                  <a:gd name="T6" fmla="*/ 13 w 30"/>
                  <a:gd name="T7" fmla="*/ 2 h 31"/>
                  <a:gd name="T8" fmla="*/ 6 w 30"/>
                  <a:gd name="T9" fmla="*/ 2 h 31"/>
                  <a:gd name="T10" fmla="*/ 0 w 30"/>
                  <a:gd name="T11" fmla="*/ 8 h 31"/>
                  <a:gd name="T12" fmla="*/ 23 w 30"/>
                  <a:gd name="T13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31">
                    <a:moveTo>
                      <a:pt x="23" y="31"/>
                    </a:moveTo>
                    <a:cubicBezTo>
                      <a:pt x="28" y="25"/>
                      <a:pt x="28" y="25"/>
                      <a:pt x="28" y="25"/>
                    </a:cubicBezTo>
                    <a:cubicBezTo>
                      <a:pt x="30" y="23"/>
                      <a:pt x="30" y="20"/>
                      <a:pt x="28" y="18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1" y="0"/>
                      <a:pt x="8" y="0"/>
                      <a:pt x="6" y="2"/>
                    </a:cubicBezTo>
                    <a:cubicBezTo>
                      <a:pt x="0" y="8"/>
                      <a:pt x="0" y="8"/>
                      <a:pt x="0" y="8"/>
                    </a:cubicBezTo>
                    <a:lnTo>
                      <a:pt x="23" y="3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8" name="淘宝网Chenying0907出品 335"/>
              <p:cNvSpPr/>
              <p:nvPr/>
            </p:nvSpPr>
            <p:spPr bwMode="auto">
              <a:xfrm>
                <a:off x="5258396" y="4394503"/>
                <a:ext cx="182160" cy="182160"/>
              </a:xfrm>
              <a:custGeom>
                <a:avLst/>
                <a:gdLst>
                  <a:gd name="T0" fmla="*/ 49 w 71"/>
                  <a:gd name="T1" fmla="*/ 0 h 71"/>
                  <a:gd name="T2" fmla="*/ 48 w 71"/>
                  <a:gd name="T3" fmla="*/ 0 h 71"/>
                  <a:gd name="T4" fmla="*/ 2 w 71"/>
                  <a:gd name="T5" fmla="*/ 47 h 71"/>
                  <a:gd name="T6" fmla="*/ 2 w 71"/>
                  <a:gd name="T7" fmla="*/ 54 h 71"/>
                  <a:gd name="T8" fmla="*/ 2 w 71"/>
                  <a:gd name="T9" fmla="*/ 55 h 71"/>
                  <a:gd name="T10" fmla="*/ 8 w 71"/>
                  <a:gd name="T11" fmla="*/ 56 h 71"/>
                  <a:gd name="T12" fmla="*/ 9 w 71"/>
                  <a:gd name="T13" fmla="*/ 62 h 71"/>
                  <a:gd name="T14" fmla="*/ 9 w 71"/>
                  <a:gd name="T15" fmla="*/ 62 h 71"/>
                  <a:gd name="T16" fmla="*/ 15 w 71"/>
                  <a:gd name="T17" fmla="*/ 63 h 71"/>
                  <a:gd name="T18" fmla="*/ 16 w 71"/>
                  <a:gd name="T19" fmla="*/ 69 h 71"/>
                  <a:gd name="T20" fmla="*/ 17 w 71"/>
                  <a:gd name="T21" fmla="*/ 69 h 71"/>
                  <a:gd name="T22" fmla="*/ 24 w 71"/>
                  <a:gd name="T23" fmla="*/ 69 h 71"/>
                  <a:gd name="T24" fmla="*/ 71 w 71"/>
                  <a:gd name="T25" fmla="*/ 23 h 71"/>
                  <a:gd name="T26" fmla="*/ 71 w 71"/>
                  <a:gd name="T27" fmla="*/ 22 h 71"/>
                  <a:gd name="T28" fmla="*/ 49 w 71"/>
                  <a:gd name="T29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1" h="71">
                    <a:moveTo>
                      <a:pt x="49" y="0"/>
                    </a:moveTo>
                    <a:cubicBezTo>
                      <a:pt x="49" y="0"/>
                      <a:pt x="48" y="0"/>
                      <a:pt x="48" y="0"/>
                    </a:cubicBezTo>
                    <a:cubicBezTo>
                      <a:pt x="2" y="47"/>
                      <a:pt x="2" y="47"/>
                      <a:pt x="2" y="47"/>
                    </a:cubicBezTo>
                    <a:cubicBezTo>
                      <a:pt x="0" y="49"/>
                      <a:pt x="0" y="52"/>
                      <a:pt x="2" y="54"/>
                    </a:cubicBezTo>
                    <a:cubicBezTo>
                      <a:pt x="2" y="55"/>
                      <a:pt x="2" y="55"/>
                      <a:pt x="2" y="55"/>
                    </a:cubicBezTo>
                    <a:cubicBezTo>
                      <a:pt x="4" y="56"/>
                      <a:pt x="6" y="57"/>
                      <a:pt x="8" y="56"/>
                    </a:cubicBezTo>
                    <a:cubicBezTo>
                      <a:pt x="7" y="58"/>
                      <a:pt x="7" y="60"/>
                      <a:pt x="9" y="62"/>
                    </a:cubicBezTo>
                    <a:cubicBezTo>
                      <a:pt x="9" y="62"/>
                      <a:pt x="9" y="62"/>
                      <a:pt x="9" y="62"/>
                    </a:cubicBezTo>
                    <a:cubicBezTo>
                      <a:pt x="11" y="64"/>
                      <a:pt x="13" y="64"/>
                      <a:pt x="15" y="63"/>
                    </a:cubicBezTo>
                    <a:cubicBezTo>
                      <a:pt x="14" y="65"/>
                      <a:pt x="15" y="67"/>
                      <a:pt x="16" y="69"/>
                    </a:cubicBezTo>
                    <a:cubicBezTo>
                      <a:pt x="17" y="69"/>
                      <a:pt x="17" y="69"/>
                      <a:pt x="17" y="69"/>
                    </a:cubicBezTo>
                    <a:cubicBezTo>
                      <a:pt x="19" y="71"/>
                      <a:pt x="22" y="71"/>
                      <a:pt x="24" y="69"/>
                    </a:cubicBezTo>
                    <a:cubicBezTo>
                      <a:pt x="71" y="23"/>
                      <a:pt x="71" y="23"/>
                      <a:pt x="71" y="23"/>
                    </a:cubicBezTo>
                    <a:cubicBezTo>
                      <a:pt x="71" y="23"/>
                      <a:pt x="71" y="22"/>
                      <a:pt x="71" y="22"/>
                    </a:cubicBezTo>
                    <a:lnTo>
                      <a:pt x="4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39" name="淘宝网Chenying0907出品 38"/>
          <p:cNvGrpSpPr/>
          <p:nvPr/>
        </p:nvGrpSpPr>
        <p:grpSpPr>
          <a:xfrm>
            <a:off x="4626437" y="4265651"/>
            <a:ext cx="414516" cy="414516"/>
            <a:chOff x="4626437" y="4265651"/>
            <a:chExt cx="414516" cy="414516"/>
          </a:xfrm>
        </p:grpSpPr>
        <p:sp>
          <p:nvSpPr>
            <p:cNvPr id="43" name="淘宝网Chenying0907出品 42"/>
            <p:cNvSpPr/>
            <p:nvPr/>
          </p:nvSpPr>
          <p:spPr>
            <a:xfrm>
              <a:off x="4626437" y="4265651"/>
              <a:ext cx="414516" cy="414516"/>
            </a:xfrm>
            <a:prstGeom prst="ellipse">
              <a:avLst/>
            </a:prstGeom>
            <a:solidFill>
              <a:schemeClr val="accent3"/>
            </a:solidFill>
            <a:ln w="2540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27000" dist="25400" dir="13500000">
                <a:srgbClr val="000000">
                  <a:alpha val="43137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schemeClr val="bg1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grpSp>
          <p:nvGrpSpPr>
            <p:cNvPr id="44" name="淘宝网Chenying0907出品 43"/>
            <p:cNvGrpSpPr/>
            <p:nvPr/>
          </p:nvGrpSpPr>
          <p:grpSpPr>
            <a:xfrm>
              <a:off x="4710891" y="4356960"/>
              <a:ext cx="232896" cy="199705"/>
              <a:chOff x="3546346" y="2339026"/>
              <a:chExt cx="897787" cy="769842"/>
            </a:xfrm>
            <a:solidFill>
              <a:schemeClr val="bg1"/>
            </a:solidFill>
          </p:grpSpPr>
          <p:sp>
            <p:nvSpPr>
              <p:cNvPr id="45" name="Rectangle 227"/>
              <p:cNvSpPr>
                <a:spLocks noChangeArrowheads="1"/>
              </p:cNvSpPr>
              <p:nvPr/>
            </p:nvSpPr>
            <p:spPr bwMode="auto">
              <a:xfrm>
                <a:off x="3561526" y="3077423"/>
                <a:ext cx="882607" cy="3144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6" name="淘宝网Chenying0907出品 228"/>
              <p:cNvSpPr/>
              <p:nvPr/>
            </p:nvSpPr>
            <p:spPr bwMode="auto">
              <a:xfrm>
                <a:off x="3617909" y="2844302"/>
                <a:ext cx="125777" cy="210351"/>
              </a:xfrm>
              <a:custGeom>
                <a:avLst/>
                <a:gdLst>
                  <a:gd name="T0" fmla="*/ 6 w 49"/>
                  <a:gd name="T1" fmla="*/ 82 h 82"/>
                  <a:gd name="T2" fmla="*/ 43 w 49"/>
                  <a:gd name="T3" fmla="*/ 82 h 82"/>
                  <a:gd name="T4" fmla="*/ 49 w 49"/>
                  <a:gd name="T5" fmla="*/ 76 h 82"/>
                  <a:gd name="T6" fmla="*/ 49 w 49"/>
                  <a:gd name="T7" fmla="*/ 0 h 82"/>
                  <a:gd name="T8" fmla="*/ 0 w 49"/>
                  <a:gd name="T9" fmla="*/ 49 h 82"/>
                  <a:gd name="T10" fmla="*/ 0 w 49"/>
                  <a:gd name="T11" fmla="*/ 76 h 82"/>
                  <a:gd name="T12" fmla="*/ 6 w 49"/>
                  <a:gd name="T13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82">
                    <a:moveTo>
                      <a:pt x="6" y="82"/>
                    </a:moveTo>
                    <a:cubicBezTo>
                      <a:pt x="43" y="82"/>
                      <a:pt x="43" y="82"/>
                      <a:pt x="43" y="82"/>
                    </a:cubicBezTo>
                    <a:cubicBezTo>
                      <a:pt x="46" y="82"/>
                      <a:pt x="49" y="79"/>
                      <a:pt x="49" y="76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0" y="79"/>
                      <a:pt x="3" y="82"/>
                      <a:pt x="6" y="8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7" name="淘宝网Chenying0907出品 229"/>
              <p:cNvSpPr/>
              <p:nvPr/>
            </p:nvSpPr>
            <p:spPr bwMode="auto">
              <a:xfrm>
                <a:off x="3779467" y="2682744"/>
                <a:ext cx="122524" cy="371910"/>
              </a:xfrm>
              <a:custGeom>
                <a:avLst/>
                <a:gdLst>
                  <a:gd name="T0" fmla="*/ 5 w 48"/>
                  <a:gd name="T1" fmla="*/ 145 h 145"/>
                  <a:gd name="T2" fmla="*/ 43 w 48"/>
                  <a:gd name="T3" fmla="*/ 145 h 145"/>
                  <a:gd name="T4" fmla="*/ 48 w 48"/>
                  <a:gd name="T5" fmla="*/ 139 h 145"/>
                  <a:gd name="T6" fmla="*/ 48 w 48"/>
                  <a:gd name="T7" fmla="*/ 0 h 145"/>
                  <a:gd name="T8" fmla="*/ 0 w 48"/>
                  <a:gd name="T9" fmla="*/ 49 h 145"/>
                  <a:gd name="T10" fmla="*/ 0 w 48"/>
                  <a:gd name="T11" fmla="*/ 139 h 145"/>
                  <a:gd name="T12" fmla="*/ 5 w 48"/>
                  <a:gd name="T13" fmla="*/ 14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145">
                    <a:moveTo>
                      <a:pt x="5" y="145"/>
                    </a:moveTo>
                    <a:cubicBezTo>
                      <a:pt x="43" y="145"/>
                      <a:pt x="43" y="145"/>
                      <a:pt x="43" y="145"/>
                    </a:cubicBezTo>
                    <a:cubicBezTo>
                      <a:pt x="46" y="145"/>
                      <a:pt x="48" y="142"/>
                      <a:pt x="48" y="139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139"/>
                      <a:pt x="0" y="139"/>
                      <a:pt x="0" y="139"/>
                    </a:cubicBezTo>
                    <a:cubicBezTo>
                      <a:pt x="0" y="142"/>
                      <a:pt x="2" y="145"/>
                      <a:pt x="5" y="1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8" name="淘宝网Chenying0907出品 230"/>
              <p:cNvSpPr/>
              <p:nvPr/>
            </p:nvSpPr>
            <p:spPr bwMode="auto">
              <a:xfrm>
                <a:off x="3938857" y="2713104"/>
                <a:ext cx="124693" cy="341550"/>
              </a:xfrm>
              <a:custGeom>
                <a:avLst/>
                <a:gdLst>
                  <a:gd name="T0" fmla="*/ 22 w 49"/>
                  <a:gd name="T1" fmla="*/ 22 h 133"/>
                  <a:gd name="T2" fmla="*/ 0 w 49"/>
                  <a:gd name="T3" fmla="*/ 0 h 133"/>
                  <a:gd name="T4" fmla="*/ 0 w 49"/>
                  <a:gd name="T5" fmla="*/ 127 h 133"/>
                  <a:gd name="T6" fmla="*/ 6 w 49"/>
                  <a:gd name="T7" fmla="*/ 133 h 133"/>
                  <a:gd name="T8" fmla="*/ 43 w 49"/>
                  <a:gd name="T9" fmla="*/ 133 h 133"/>
                  <a:gd name="T10" fmla="*/ 49 w 49"/>
                  <a:gd name="T11" fmla="*/ 127 h 133"/>
                  <a:gd name="T12" fmla="*/ 49 w 49"/>
                  <a:gd name="T13" fmla="*/ 26 h 133"/>
                  <a:gd name="T14" fmla="*/ 38 w 49"/>
                  <a:gd name="T15" fmla="*/ 29 h 133"/>
                  <a:gd name="T16" fmla="*/ 22 w 49"/>
                  <a:gd name="T17" fmla="*/ 22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9" h="133">
                    <a:moveTo>
                      <a:pt x="22" y="2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27"/>
                      <a:pt x="0" y="127"/>
                      <a:pt x="0" y="127"/>
                    </a:cubicBezTo>
                    <a:cubicBezTo>
                      <a:pt x="0" y="130"/>
                      <a:pt x="3" y="133"/>
                      <a:pt x="6" y="133"/>
                    </a:cubicBezTo>
                    <a:cubicBezTo>
                      <a:pt x="43" y="133"/>
                      <a:pt x="43" y="133"/>
                      <a:pt x="43" y="133"/>
                    </a:cubicBezTo>
                    <a:cubicBezTo>
                      <a:pt x="46" y="133"/>
                      <a:pt x="49" y="130"/>
                      <a:pt x="49" y="127"/>
                    </a:cubicBezTo>
                    <a:cubicBezTo>
                      <a:pt x="49" y="26"/>
                      <a:pt x="49" y="26"/>
                      <a:pt x="49" y="26"/>
                    </a:cubicBezTo>
                    <a:cubicBezTo>
                      <a:pt x="46" y="28"/>
                      <a:pt x="42" y="29"/>
                      <a:pt x="38" y="29"/>
                    </a:cubicBezTo>
                    <a:cubicBezTo>
                      <a:pt x="32" y="29"/>
                      <a:pt x="27" y="26"/>
                      <a:pt x="22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9" name="淘宝网Chenying0907出品 231"/>
              <p:cNvSpPr/>
              <p:nvPr/>
            </p:nvSpPr>
            <p:spPr bwMode="auto">
              <a:xfrm>
                <a:off x="4100415" y="2624193"/>
                <a:ext cx="122524" cy="430461"/>
              </a:xfrm>
              <a:custGeom>
                <a:avLst/>
                <a:gdLst>
                  <a:gd name="T0" fmla="*/ 5 w 48"/>
                  <a:gd name="T1" fmla="*/ 168 h 168"/>
                  <a:gd name="T2" fmla="*/ 43 w 48"/>
                  <a:gd name="T3" fmla="*/ 168 h 168"/>
                  <a:gd name="T4" fmla="*/ 48 w 48"/>
                  <a:gd name="T5" fmla="*/ 162 h 168"/>
                  <a:gd name="T6" fmla="*/ 48 w 48"/>
                  <a:gd name="T7" fmla="*/ 0 h 168"/>
                  <a:gd name="T8" fmla="*/ 0 w 48"/>
                  <a:gd name="T9" fmla="*/ 48 h 168"/>
                  <a:gd name="T10" fmla="*/ 0 w 48"/>
                  <a:gd name="T11" fmla="*/ 162 h 168"/>
                  <a:gd name="T12" fmla="*/ 5 w 48"/>
                  <a:gd name="T13" fmla="*/ 168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168">
                    <a:moveTo>
                      <a:pt x="5" y="168"/>
                    </a:moveTo>
                    <a:cubicBezTo>
                      <a:pt x="43" y="168"/>
                      <a:pt x="43" y="168"/>
                      <a:pt x="43" y="168"/>
                    </a:cubicBezTo>
                    <a:cubicBezTo>
                      <a:pt x="46" y="168"/>
                      <a:pt x="48" y="165"/>
                      <a:pt x="48" y="162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0" y="162"/>
                      <a:pt x="0" y="162"/>
                      <a:pt x="0" y="162"/>
                    </a:cubicBezTo>
                    <a:cubicBezTo>
                      <a:pt x="0" y="165"/>
                      <a:pt x="2" y="168"/>
                      <a:pt x="5" y="16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0" name="淘宝网Chenying0907出品 232"/>
              <p:cNvSpPr/>
              <p:nvPr/>
            </p:nvSpPr>
            <p:spPr bwMode="auto">
              <a:xfrm>
                <a:off x="4258721" y="2513596"/>
                <a:ext cx="125777" cy="541058"/>
              </a:xfrm>
              <a:custGeom>
                <a:avLst/>
                <a:gdLst>
                  <a:gd name="T0" fmla="*/ 29 w 49"/>
                  <a:gd name="T1" fmla="*/ 0 h 211"/>
                  <a:gd name="T2" fmla="*/ 0 w 49"/>
                  <a:gd name="T3" fmla="*/ 29 h 211"/>
                  <a:gd name="T4" fmla="*/ 0 w 49"/>
                  <a:gd name="T5" fmla="*/ 205 h 211"/>
                  <a:gd name="T6" fmla="*/ 6 w 49"/>
                  <a:gd name="T7" fmla="*/ 211 h 211"/>
                  <a:gd name="T8" fmla="*/ 43 w 49"/>
                  <a:gd name="T9" fmla="*/ 211 h 211"/>
                  <a:gd name="T10" fmla="*/ 49 w 49"/>
                  <a:gd name="T11" fmla="*/ 205 h 211"/>
                  <a:gd name="T12" fmla="*/ 49 w 49"/>
                  <a:gd name="T13" fmla="*/ 22 h 211"/>
                  <a:gd name="T14" fmla="*/ 29 w 49"/>
                  <a:gd name="T15" fmla="*/ 0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211">
                    <a:moveTo>
                      <a:pt x="29" y="0"/>
                    </a:moveTo>
                    <a:cubicBezTo>
                      <a:pt x="0" y="29"/>
                      <a:pt x="0" y="29"/>
                      <a:pt x="0" y="29"/>
                    </a:cubicBezTo>
                    <a:cubicBezTo>
                      <a:pt x="0" y="205"/>
                      <a:pt x="0" y="205"/>
                      <a:pt x="0" y="205"/>
                    </a:cubicBezTo>
                    <a:cubicBezTo>
                      <a:pt x="0" y="208"/>
                      <a:pt x="3" y="211"/>
                      <a:pt x="6" y="211"/>
                    </a:cubicBezTo>
                    <a:cubicBezTo>
                      <a:pt x="43" y="211"/>
                      <a:pt x="43" y="211"/>
                      <a:pt x="43" y="211"/>
                    </a:cubicBezTo>
                    <a:cubicBezTo>
                      <a:pt x="46" y="211"/>
                      <a:pt x="49" y="208"/>
                      <a:pt x="49" y="205"/>
                    </a:cubicBezTo>
                    <a:cubicBezTo>
                      <a:pt x="49" y="22"/>
                      <a:pt x="49" y="22"/>
                      <a:pt x="49" y="22"/>
                    </a:cubicBezTo>
                    <a:cubicBezTo>
                      <a:pt x="38" y="21"/>
                      <a:pt x="29" y="12"/>
                      <a:pt x="2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1" name="淘宝网Chenying0907出品 233"/>
              <p:cNvSpPr/>
              <p:nvPr/>
            </p:nvSpPr>
            <p:spPr bwMode="auto">
              <a:xfrm>
                <a:off x="3546346" y="2339026"/>
                <a:ext cx="871764" cy="610452"/>
              </a:xfrm>
              <a:custGeom>
                <a:avLst/>
                <a:gdLst>
                  <a:gd name="T0" fmla="*/ 20 w 340"/>
                  <a:gd name="T1" fmla="*/ 234 h 238"/>
                  <a:gd name="T2" fmla="*/ 140 w 340"/>
                  <a:gd name="T3" fmla="*/ 113 h 238"/>
                  <a:gd name="T4" fmla="*/ 183 w 340"/>
                  <a:gd name="T5" fmla="*/ 156 h 238"/>
                  <a:gd name="T6" fmla="*/ 199 w 340"/>
                  <a:gd name="T7" fmla="*/ 156 h 238"/>
                  <a:gd name="T8" fmla="*/ 318 w 340"/>
                  <a:gd name="T9" fmla="*/ 37 h 238"/>
                  <a:gd name="T10" fmla="*/ 318 w 340"/>
                  <a:gd name="T11" fmla="*/ 64 h 238"/>
                  <a:gd name="T12" fmla="*/ 329 w 340"/>
                  <a:gd name="T13" fmla="*/ 75 h 238"/>
                  <a:gd name="T14" fmla="*/ 340 w 340"/>
                  <a:gd name="T15" fmla="*/ 64 h 238"/>
                  <a:gd name="T16" fmla="*/ 340 w 340"/>
                  <a:gd name="T17" fmla="*/ 11 h 238"/>
                  <a:gd name="T18" fmla="*/ 337 w 340"/>
                  <a:gd name="T19" fmla="*/ 3 h 238"/>
                  <a:gd name="T20" fmla="*/ 329 w 340"/>
                  <a:gd name="T21" fmla="*/ 0 h 238"/>
                  <a:gd name="T22" fmla="*/ 276 w 340"/>
                  <a:gd name="T23" fmla="*/ 0 h 238"/>
                  <a:gd name="T24" fmla="*/ 265 w 340"/>
                  <a:gd name="T25" fmla="*/ 11 h 238"/>
                  <a:gd name="T26" fmla="*/ 276 w 340"/>
                  <a:gd name="T27" fmla="*/ 22 h 238"/>
                  <a:gd name="T28" fmla="*/ 302 w 340"/>
                  <a:gd name="T29" fmla="*/ 22 h 238"/>
                  <a:gd name="T30" fmla="*/ 191 w 340"/>
                  <a:gd name="T31" fmla="*/ 133 h 238"/>
                  <a:gd name="T32" fmla="*/ 148 w 340"/>
                  <a:gd name="T33" fmla="*/ 90 h 238"/>
                  <a:gd name="T34" fmla="*/ 133 w 340"/>
                  <a:gd name="T35" fmla="*/ 90 h 238"/>
                  <a:gd name="T36" fmla="*/ 4 w 340"/>
                  <a:gd name="T37" fmla="*/ 219 h 238"/>
                  <a:gd name="T38" fmla="*/ 4 w 340"/>
                  <a:gd name="T39" fmla="*/ 234 h 238"/>
                  <a:gd name="T40" fmla="*/ 20 w 340"/>
                  <a:gd name="T41" fmla="*/ 234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40" h="238">
                    <a:moveTo>
                      <a:pt x="20" y="234"/>
                    </a:moveTo>
                    <a:cubicBezTo>
                      <a:pt x="140" y="113"/>
                      <a:pt x="140" y="113"/>
                      <a:pt x="140" y="113"/>
                    </a:cubicBezTo>
                    <a:cubicBezTo>
                      <a:pt x="183" y="156"/>
                      <a:pt x="183" y="156"/>
                      <a:pt x="183" y="156"/>
                    </a:cubicBezTo>
                    <a:cubicBezTo>
                      <a:pt x="188" y="160"/>
                      <a:pt x="195" y="160"/>
                      <a:pt x="199" y="156"/>
                    </a:cubicBezTo>
                    <a:cubicBezTo>
                      <a:pt x="318" y="37"/>
                      <a:pt x="318" y="37"/>
                      <a:pt x="318" y="37"/>
                    </a:cubicBezTo>
                    <a:cubicBezTo>
                      <a:pt x="318" y="64"/>
                      <a:pt x="318" y="64"/>
                      <a:pt x="318" y="64"/>
                    </a:cubicBezTo>
                    <a:cubicBezTo>
                      <a:pt x="318" y="70"/>
                      <a:pt x="323" y="75"/>
                      <a:pt x="329" y="75"/>
                    </a:cubicBezTo>
                    <a:cubicBezTo>
                      <a:pt x="335" y="75"/>
                      <a:pt x="340" y="70"/>
                      <a:pt x="340" y="64"/>
                    </a:cubicBezTo>
                    <a:cubicBezTo>
                      <a:pt x="340" y="11"/>
                      <a:pt x="340" y="11"/>
                      <a:pt x="340" y="11"/>
                    </a:cubicBezTo>
                    <a:cubicBezTo>
                      <a:pt x="340" y="8"/>
                      <a:pt x="339" y="5"/>
                      <a:pt x="337" y="3"/>
                    </a:cubicBezTo>
                    <a:cubicBezTo>
                      <a:pt x="335" y="1"/>
                      <a:pt x="332" y="0"/>
                      <a:pt x="329" y="0"/>
                    </a:cubicBezTo>
                    <a:cubicBezTo>
                      <a:pt x="276" y="0"/>
                      <a:pt x="276" y="0"/>
                      <a:pt x="276" y="0"/>
                    </a:cubicBezTo>
                    <a:cubicBezTo>
                      <a:pt x="270" y="0"/>
                      <a:pt x="265" y="4"/>
                      <a:pt x="265" y="11"/>
                    </a:cubicBezTo>
                    <a:cubicBezTo>
                      <a:pt x="265" y="17"/>
                      <a:pt x="270" y="22"/>
                      <a:pt x="276" y="22"/>
                    </a:cubicBezTo>
                    <a:cubicBezTo>
                      <a:pt x="302" y="22"/>
                      <a:pt x="302" y="22"/>
                      <a:pt x="302" y="22"/>
                    </a:cubicBezTo>
                    <a:cubicBezTo>
                      <a:pt x="191" y="133"/>
                      <a:pt x="191" y="133"/>
                      <a:pt x="191" y="133"/>
                    </a:cubicBezTo>
                    <a:cubicBezTo>
                      <a:pt x="148" y="90"/>
                      <a:pt x="148" y="90"/>
                      <a:pt x="148" y="90"/>
                    </a:cubicBezTo>
                    <a:cubicBezTo>
                      <a:pt x="144" y="86"/>
                      <a:pt x="137" y="86"/>
                      <a:pt x="133" y="90"/>
                    </a:cubicBezTo>
                    <a:cubicBezTo>
                      <a:pt x="4" y="219"/>
                      <a:pt x="4" y="219"/>
                      <a:pt x="4" y="219"/>
                    </a:cubicBezTo>
                    <a:cubicBezTo>
                      <a:pt x="0" y="223"/>
                      <a:pt x="0" y="230"/>
                      <a:pt x="4" y="234"/>
                    </a:cubicBezTo>
                    <a:cubicBezTo>
                      <a:pt x="8" y="238"/>
                      <a:pt x="15" y="238"/>
                      <a:pt x="20" y="2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52" name="淘宝网Chenying0907出品 51"/>
          <p:cNvGrpSpPr/>
          <p:nvPr/>
        </p:nvGrpSpPr>
        <p:grpSpPr>
          <a:xfrm>
            <a:off x="3912643" y="752738"/>
            <a:ext cx="1314630" cy="1314956"/>
            <a:chOff x="1041891" y="2887277"/>
            <a:chExt cx="1036261" cy="1036518"/>
          </a:xfrm>
        </p:grpSpPr>
        <p:sp>
          <p:nvSpPr>
            <p:cNvPr id="53" name="Oval 53"/>
            <p:cNvSpPr>
              <a:spLocks noChangeArrowheads="1"/>
            </p:cNvSpPr>
            <p:nvPr/>
          </p:nvSpPr>
          <p:spPr bwMode="auto">
            <a:xfrm>
              <a:off x="1041891" y="2887277"/>
              <a:ext cx="1036261" cy="1036518"/>
            </a:xfrm>
            <a:prstGeom prst="ellipse">
              <a:avLst/>
            </a:prstGeom>
            <a:solidFill>
              <a:srgbClr val="72CD4F"/>
            </a:solidFill>
            <a:ln w="88900">
              <a:gradFill flip="none" rotWithShape="1">
                <a:gsLst>
                  <a:gs pos="0">
                    <a:srgbClr val="FFFFFF"/>
                  </a:gs>
                  <a:gs pos="100000">
                    <a:srgbClr val="D9D9DA"/>
                  </a:gs>
                </a:gsLst>
                <a:lin ang="2700000" scaled="0"/>
                <a:tileRect/>
              </a:gradFill>
            </a:ln>
            <a:effectLst>
              <a:outerShdw blurRad="279400" dist="76200" dir="2700000" sx="101000" sy="101000" algn="tl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44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4" name="Text Box 58"/>
            <p:cNvSpPr txBox="1">
              <a:spLocks noChangeArrowheads="1"/>
            </p:cNvSpPr>
            <p:nvPr/>
          </p:nvSpPr>
          <p:spPr bwMode="auto">
            <a:xfrm>
              <a:off x="1177282" y="3069495"/>
              <a:ext cx="782803" cy="6361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zh-CN" altLang="en-US" sz="48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一</a:t>
              </a:r>
              <a:endParaRPr lang="zh-CN" altLang="en-US" sz="4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pic>
        <p:nvPicPr>
          <p:cNvPr id="55" name="淘宝网Chenying0907出品 54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91" b="45368"/>
          <a:stretch>
            <a:fillRect/>
          </a:stretch>
        </p:blipFill>
        <p:spPr>
          <a:xfrm>
            <a:off x="1" y="2499742"/>
            <a:ext cx="2051719" cy="2643757"/>
          </a:xfrm>
          <a:prstGeom prst="rect">
            <a:avLst/>
          </a:prstGeom>
        </p:spPr>
      </p:pic>
      <p:pic>
        <p:nvPicPr>
          <p:cNvPr id="56" name="淘宝网Chenying0907出品 5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91" b="45368"/>
          <a:stretch>
            <a:fillRect/>
          </a:stretch>
        </p:blipFill>
        <p:spPr>
          <a:xfrm rot="10800000">
            <a:off x="7960906" y="2454"/>
            <a:ext cx="1187332" cy="13741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6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7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8" name="标题 9"/>
          <p:cNvSpPr>
            <a:spLocks noGrp="1"/>
          </p:cNvSpPr>
          <p:nvPr>
            <p:ph type="title"/>
          </p:nvPr>
        </p:nvSpPr>
        <p:spPr>
          <a:xfrm>
            <a:off x="3141345" y="363220"/>
            <a:ext cx="3125470" cy="356235"/>
          </a:xfrm>
        </p:spPr>
        <p:txBody>
          <a:bodyPr/>
          <a:p>
            <a:r>
              <a:rPr lang="zh-CN" altLang="en-US" sz="1800" b="1" dirty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关于公司或团队介绍</a:t>
            </a:r>
            <a:endParaRPr lang="zh-CN" altLang="en-US" sz="1800" b="1" dirty="0"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grpSp>
        <p:nvGrpSpPr>
          <p:cNvPr id="74" name="组合 49"/>
          <p:cNvGrpSpPr/>
          <p:nvPr/>
        </p:nvGrpSpPr>
        <p:grpSpPr>
          <a:xfrm>
            <a:off x="1868136" y="443768"/>
            <a:ext cx="6478588" cy="4236320"/>
            <a:chOff x="1990726" y="1220788"/>
            <a:chExt cx="7850188" cy="5008563"/>
          </a:xfrm>
        </p:grpSpPr>
        <p:sp>
          <p:nvSpPr>
            <p:cNvPr id="1048709" name="Text Box 6"/>
            <p:cNvSpPr>
              <a:spLocks noChangeArrowheads="1"/>
            </p:cNvSpPr>
            <p:nvPr/>
          </p:nvSpPr>
          <p:spPr bwMode="auto">
            <a:xfrm>
              <a:off x="2063751" y="1220788"/>
              <a:ext cx="7345363" cy="528532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dirty="0">
                <a:solidFill>
                  <a:srgbClr val="000000"/>
                </a:solidFill>
                <a:sym typeface="Arial" panose="020B0604020202020204" pitchFamily="34" charset="0"/>
              </a:endParaRPr>
            </a:p>
            <a:p>
              <a:pPr eaLnBrk="1" hangingPunct="1"/>
              <a:endParaRPr lang="zh-CN" altLang="en-US" dirty="0">
                <a:solidFill>
                  <a:srgbClr val="000000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048710" name="圆角矩形 13"/>
            <p:cNvSpPr>
              <a:spLocks noChangeArrowheads="1"/>
            </p:cNvSpPr>
            <p:nvPr/>
          </p:nvSpPr>
          <p:spPr bwMode="auto">
            <a:xfrm>
              <a:off x="2171701" y="2565401"/>
              <a:ext cx="3419475" cy="720725"/>
            </a:xfrm>
            <a:prstGeom prst="roundRect">
              <a:avLst>
                <a:gd name="adj" fmla="val 6736"/>
              </a:avLst>
            </a:prstGeom>
            <a:solidFill>
              <a:srgbClr val="00B05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24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行业背景深厚</a:t>
              </a:r>
              <a:endParaRPr lang="zh-CN" altLang="en-US" sz="2400" b="1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华文细黑" panose="02010600040101010101" pitchFamily="2" charset="-122"/>
              </a:endParaRPr>
            </a:p>
          </p:txBody>
        </p:sp>
        <p:sp>
          <p:nvSpPr>
            <p:cNvPr id="1048711" name="圆角矩形 14"/>
            <p:cNvSpPr>
              <a:spLocks noChangeArrowheads="1"/>
            </p:cNvSpPr>
            <p:nvPr/>
          </p:nvSpPr>
          <p:spPr bwMode="auto">
            <a:xfrm>
              <a:off x="2171701" y="3516314"/>
              <a:ext cx="3419475" cy="720725"/>
            </a:xfrm>
            <a:prstGeom prst="roundRect">
              <a:avLst>
                <a:gd name="adj" fmla="val 6736"/>
              </a:avLst>
            </a:prstGeom>
            <a:solidFill>
              <a:srgbClr val="00B05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4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    人员搭配合理</a:t>
              </a:r>
              <a:endParaRPr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1048712" name="圆角矩形 15"/>
            <p:cNvSpPr>
              <a:spLocks noChangeArrowheads="1"/>
            </p:cNvSpPr>
            <p:nvPr/>
          </p:nvSpPr>
          <p:spPr bwMode="auto">
            <a:xfrm>
              <a:off x="2171701" y="4486276"/>
              <a:ext cx="3419475" cy="720725"/>
            </a:xfrm>
            <a:prstGeom prst="roundRect">
              <a:avLst>
                <a:gd name="adj" fmla="val 6736"/>
              </a:avLst>
            </a:prstGeom>
            <a:solidFill>
              <a:srgbClr val="00B05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4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    执行力强</a:t>
              </a:r>
              <a:endParaRPr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1048713" name="椭圆 16"/>
            <p:cNvSpPr>
              <a:spLocks noChangeArrowheads="1"/>
            </p:cNvSpPr>
            <p:nvPr/>
          </p:nvSpPr>
          <p:spPr bwMode="auto">
            <a:xfrm>
              <a:off x="1990726" y="2746376"/>
              <a:ext cx="358775" cy="360363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160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sym typeface="华文细黑" panose="02010600040101010101" pitchFamily="2" charset="-122"/>
                </a:rPr>
                <a:t>1</a:t>
              </a:r>
              <a:endParaRPr lang="zh-CN" altLang="en-US" sz="160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华文细黑" panose="02010600040101010101" pitchFamily="2" charset="-122"/>
              </a:endParaRPr>
            </a:p>
          </p:txBody>
        </p:sp>
        <p:sp>
          <p:nvSpPr>
            <p:cNvPr id="1048714" name="椭圆 17"/>
            <p:cNvSpPr>
              <a:spLocks noChangeArrowheads="1"/>
            </p:cNvSpPr>
            <p:nvPr/>
          </p:nvSpPr>
          <p:spPr bwMode="auto">
            <a:xfrm>
              <a:off x="1990726" y="3697288"/>
              <a:ext cx="358775" cy="36036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1600" dirty="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sym typeface="华文细黑" panose="02010600040101010101" pitchFamily="2" charset="-122"/>
                </a:rPr>
                <a:t>2</a:t>
              </a:r>
              <a:endParaRPr lang="zh-CN" altLang="en-US" sz="16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华文细黑" panose="02010600040101010101" pitchFamily="2" charset="-122"/>
              </a:endParaRPr>
            </a:p>
          </p:txBody>
        </p:sp>
        <p:sp>
          <p:nvSpPr>
            <p:cNvPr id="1048715" name="椭圆 18"/>
            <p:cNvSpPr>
              <a:spLocks noChangeArrowheads="1"/>
            </p:cNvSpPr>
            <p:nvPr/>
          </p:nvSpPr>
          <p:spPr bwMode="auto">
            <a:xfrm>
              <a:off x="1990726" y="4665663"/>
              <a:ext cx="358775" cy="36036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1600" dirty="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sym typeface="华文细黑" panose="02010600040101010101" pitchFamily="2" charset="-122"/>
                </a:rPr>
                <a:t>3</a:t>
              </a:r>
              <a:endParaRPr lang="zh-CN" altLang="en-US" sz="16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华文细黑" panose="02010600040101010101" pitchFamily="2" charset="-122"/>
              </a:endParaRPr>
            </a:p>
          </p:txBody>
        </p:sp>
        <p:sp>
          <p:nvSpPr>
            <p:cNvPr id="1048716" name="圆角矩形 9"/>
            <p:cNvSpPr>
              <a:spLocks noChangeArrowheads="1"/>
            </p:cNvSpPr>
            <p:nvPr/>
          </p:nvSpPr>
          <p:spPr bwMode="auto">
            <a:xfrm>
              <a:off x="6421439" y="1628776"/>
              <a:ext cx="3419475" cy="720725"/>
            </a:xfrm>
            <a:prstGeom prst="roundRect">
              <a:avLst>
                <a:gd name="adj" fmla="val 6736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400" dirty="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a.</a:t>
              </a:r>
              <a:r>
                <a:rPr lang="zh-CN" altLang="en-US" sz="1400" dirty="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有相关行业成功的或专业经验；</a:t>
              </a:r>
              <a:endParaRPr lang="zh-CN" altLang="en-US" sz="14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华文细黑" panose="02010600040101010101" pitchFamily="2" charset="-122"/>
              </a:endParaRPr>
            </a:p>
          </p:txBody>
        </p:sp>
        <p:sp>
          <p:nvSpPr>
            <p:cNvPr id="1048717" name="圆角矩形 10"/>
            <p:cNvSpPr>
              <a:spLocks noChangeArrowheads="1"/>
            </p:cNvSpPr>
            <p:nvPr/>
          </p:nvSpPr>
          <p:spPr bwMode="auto">
            <a:xfrm>
              <a:off x="6421439" y="2579689"/>
              <a:ext cx="3419475" cy="720725"/>
            </a:xfrm>
            <a:prstGeom prst="roundRect">
              <a:avLst>
                <a:gd name="adj" fmla="val 6736"/>
              </a:avLst>
            </a:prstGeom>
            <a:solidFill>
              <a:srgbClr val="00B05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40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b.</a:t>
              </a:r>
              <a:r>
                <a:rPr lang="zh-CN" altLang="en-US" sz="140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多元化，各有所长；</a:t>
              </a:r>
              <a:endParaRPr lang="zh-CN" altLang="en-US" sz="140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华文细黑" panose="02010600040101010101" pitchFamily="2" charset="-122"/>
              </a:endParaRPr>
            </a:p>
          </p:txBody>
        </p:sp>
        <p:sp>
          <p:nvSpPr>
            <p:cNvPr id="1048718" name="圆角矩形 11"/>
            <p:cNvSpPr>
              <a:spLocks noChangeArrowheads="1"/>
            </p:cNvSpPr>
            <p:nvPr/>
          </p:nvSpPr>
          <p:spPr bwMode="auto">
            <a:xfrm>
              <a:off x="6421439" y="3530601"/>
              <a:ext cx="3419475" cy="720725"/>
            </a:xfrm>
            <a:prstGeom prst="roundRect">
              <a:avLst>
                <a:gd name="adj" fmla="val 6736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40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c.</a:t>
              </a:r>
              <a:r>
                <a:rPr lang="zh-CN" altLang="en-US" sz="140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有明确的老大（核心）；</a:t>
              </a:r>
              <a:endParaRPr lang="zh-CN" altLang="en-US" sz="140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华文细黑" panose="02010600040101010101" pitchFamily="2" charset="-122"/>
              </a:endParaRPr>
            </a:p>
          </p:txBody>
        </p:sp>
        <p:sp>
          <p:nvSpPr>
            <p:cNvPr id="1048719" name="圆角矩形 12"/>
            <p:cNvSpPr>
              <a:spLocks noChangeArrowheads="1"/>
            </p:cNvSpPr>
            <p:nvPr/>
          </p:nvSpPr>
          <p:spPr bwMode="auto">
            <a:xfrm>
              <a:off x="6421439" y="5508626"/>
              <a:ext cx="3419475" cy="720725"/>
            </a:xfrm>
            <a:prstGeom prst="roundRect">
              <a:avLst>
                <a:gd name="adj" fmla="val 6736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40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e</a:t>
              </a:r>
              <a:r>
                <a:rPr lang="zh-CN" altLang="en-US" sz="140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.有执行力和效率</a:t>
              </a:r>
              <a:endParaRPr lang="zh-CN" altLang="en-US" sz="140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华文细黑" panose="02010600040101010101" pitchFamily="2" charset="-122"/>
              </a:endParaRPr>
            </a:p>
          </p:txBody>
        </p:sp>
        <p:sp>
          <p:nvSpPr>
            <p:cNvPr id="1048720" name="圆角矩形 24"/>
            <p:cNvSpPr>
              <a:spLocks noChangeArrowheads="1"/>
            </p:cNvSpPr>
            <p:nvPr/>
          </p:nvSpPr>
          <p:spPr bwMode="auto">
            <a:xfrm>
              <a:off x="6421439" y="4572001"/>
              <a:ext cx="3419475" cy="720725"/>
            </a:xfrm>
            <a:prstGeom prst="roundRect">
              <a:avLst>
                <a:gd name="adj" fmla="val 6736"/>
              </a:avLst>
            </a:prstGeom>
            <a:solidFill>
              <a:srgbClr val="00B05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400" dirty="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d.</a:t>
              </a:r>
              <a:r>
                <a:rPr lang="zh-CN" altLang="en-US" sz="1400" dirty="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有深度参与的顾问团队；</a:t>
              </a:r>
              <a:endParaRPr lang="zh-CN" altLang="en-US" sz="14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华文细黑" panose="02010600040101010101" pitchFamily="2" charset="-122"/>
              </a:endParaRPr>
            </a:p>
          </p:txBody>
        </p:sp>
        <p:sp>
          <p:nvSpPr>
            <p:cNvPr id="1048721" name="右大括号 29"/>
            <p:cNvSpPr/>
            <p:nvPr/>
          </p:nvSpPr>
          <p:spPr bwMode="auto">
            <a:xfrm>
              <a:off x="5664200" y="2852739"/>
              <a:ext cx="431800" cy="1944687"/>
            </a:xfrm>
            <a:prstGeom prst="rightBrace">
              <a:avLst>
                <a:gd name="adj1" fmla="val 8319"/>
                <a:gd name="adj2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dirty="0"/>
            </a:p>
          </p:txBody>
        </p:sp>
      </p:grpSp>
      <p:sp>
        <p:nvSpPr>
          <p:cNvPr id="1048722" name="矩形 1"/>
          <p:cNvSpPr/>
          <p:nvPr/>
        </p:nvSpPr>
        <p:spPr>
          <a:xfrm>
            <a:off x="450850" y="801370"/>
            <a:ext cx="3289300" cy="548640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zh-CN" altLang="en-US" sz="16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管理团队将构成公司的核心软实力，团队是评委考评的关键因素之一。</a:t>
            </a:r>
            <a:endParaRPr lang="zh-CN" altLang="en-US" sz="16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048723" name="文本框 2"/>
          <p:cNvSpPr txBox="1"/>
          <p:nvPr/>
        </p:nvSpPr>
        <p:spPr>
          <a:xfrm>
            <a:off x="282575" y="3967480"/>
            <a:ext cx="5196840" cy="7772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latinLnBrk="1"/>
            <a:r>
              <a:rPr lang="zh-CN" altLang="en-US" sz="16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建议：</a:t>
            </a:r>
            <a:endParaRPr lang="zh-CN" altLang="en-US" sz="1600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6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如果团队没有行业经验，在团队方面没有卖点，那你去想办法找垂直顾问，在某个领域有较深造诣的大咖。</a:t>
            </a:r>
            <a:endParaRPr lang="zh-CN" altLang="en-US" sz="1600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ransition spd="slow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7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7" name="标题 1"/>
          <p:cNvSpPr>
            <a:spLocks noGrp="1"/>
          </p:cNvSpPr>
          <p:nvPr>
            <p:ph type="title"/>
          </p:nvPr>
        </p:nvSpPr>
        <p:spPr>
          <a:xfrm>
            <a:off x="450957" y="274636"/>
            <a:ext cx="2755681" cy="355983"/>
          </a:xfrm>
        </p:spPr>
        <p:txBody>
          <a:bodyPr/>
          <a:p>
            <a:r>
              <a:rPr lang="en-US" altLang="zh-CN"/>
              <a:t>2.3 </a:t>
            </a:r>
            <a:r>
              <a:rPr lang="zh-CN" altLang="en-US"/>
              <a:t>市场概述</a:t>
            </a:r>
            <a:endParaRPr lang="zh-CN" altLang="en-US"/>
          </a:p>
        </p:txBody>
      </p:sp>
      <p:pic>
        <p:nvPicPr>
          <p:cNvPr id="2097156" name="图片 52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>
            <a:off x="-1" y="-1"/>
            <a:ext cx="5068390" cy="5068390"/>
          </a:xfrm>
          <a:prstGeom prst="rect">
            <a:avLst/>
          </a:prstGeom>
        </p:spPr>
      </p:pic>
      <p:sp>
        <p:nvSpPr>
          <p:cNvPr id="1048728" name="矩形 54"/>
          <p:cNvSpPr/>
          <p:nvPr/>
        </p:nvSpPr>
        <p:spPr>
          <a:xfrm>
            <a:off x="-1" y="-1"/>
            <a:ext cx="5068390" cy="506838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48729" name="Rectangle 5"/>
          <p:cNvSpPr/>
          <p:nvPr/>
        </p:nvSpPr>
        <p:spPr>
          <a:xfrm>
            <a:off x="616222" y="328999"/>
            <a:ext cx="3987114" cy="4485502"/>
          </a:xfrm>
          <a:prstGeom prst="rect">
            <a:avLst/>
          </a:prstGeom>
          <a:noFill/>
          <a:ln w="127000" cap="flat" cmpd="sng" algn="ctr">
            <a:solidFill>
              <a:srgbClr val="FFFFFF">
                <a:alpha val="60000"/>
              </a:srgbClr>
            </a:solidFill>
            <a:prstDash val="solid"/>
            <a:miter lim="800000"/>
          </a:ln>
          <a:effectLst/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Microsoft YaHei UI" panose="020B0503020204020204" charset="-122"/>
              <a:cs typeface="+mn-cs"/>
            </a:endParaRPr>
          </a:p>
        </p:txBody>
      </p:sp>
      <p:sp>
        <p:nvSpPr>
          <p:cNvPr id="1048730" name="Title 2"/>
          <p:cNvSpPr txBox="1"/>
          <p:nvPr/>
        </p:nvSpPr>
        <p:spPr>
          <a:xfrm>
            <a:off x="1015295" y="1344855"/>
            <a:ext cx="3588041" cy="13541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b="1">
              <a:solidFill>
                <a:srgbClr val="FFFFFF"/>
              </a:solidFill>
              <a:latin typeface="微软雅黑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1048731" name="矩形 3"/>
          <p:cNvSpPr/>
          <p:nvPr/>
        </p:nvSpPr>
        <p:spPr>
          <a:xfrm>
            <a:off x="800192" y="1749363"/>
            <a:ext cx="3641725" cy="1568450"/>
          </a:xfrm>
          <a:prstGeom prst="rect">
            <a:avLst/>
          </a:prstGeom>
        </p:spPr>
        <p:txBody>
          <a:bodyPr wrap="none">
            <a:spAutoFit/>
          </a:bodyPr>
          <a:p>
            <a:pPr lvl="0" algn="ctr"/>
            <a:r>
              <a:rPr lang="zh-CN" altLang="en-US" sz="3200" b="1" dirty="0">
                <a:solidFill>
                  <a:srgbClr val="FFFFFF"/>
                </a:solidFill>
                <a:latin typeface="微软雅黑" panose="020B0503020204020204" charset="-122"/>
                <a:ea typeface="Microsoft YaHei UI" panose="020B0503020204020204" charset="-122"/>
              </a:rPr>
              <a:t>关于</a:t>
            </a:r>
            <a:endParaRPr lang="zh-CN" altLang="en-US" sz="3200" b="1" dirty="0">
              <a:solidFill>
                <a:srgbClr val="FFFFFF"/>
              </a:solidFill>
              <a:latin typeface="微软雅黑" panose="020B0503020204020204" charset="-122"/>
              <a:ea typeface="Microsoft YaHei UI" panose="020B0503020204020204" charset="-122"/>
            </a:endParaRPr>
          </a:p>
          <a:p>
            <a:pPr lvl="0" algn="ctr"/>
            <a:r>
              <a:rPr lang="zh-CN" altLang="en-US" sz="3200" b="1" dirty="0">
                <a:solidFill>
                  <a:srgbClr val="FFFFFF"/>
                </a:solidFill>
                <a:latin typeface="微软雅黑" panose="020B0503020204020204" charset="-122"/>
                <a:ea typeface="Microsoft YaHei UI" panose="020B0503020204020204" charset="-122"/>
              </a:rPr>
              <a:t>财务状况</a:t>
            </a:r>
            <a:r>
              <a:rPr lang="en-US" altLang="zh-CN" sz="3200" b="1" dirty="0">
                <a:solidFill>
                  <a:srgbClr val="FFFFFF"/>
                </a:solidFill>
                <a:latin typeface="微软雅黑" panose="020B0503020204020204" charset="-122"/>
                <a:ea typeface="Microsoft YaHei UI" panose="020B0503020204020204" charset="-122"/>
              </a:rPr>
              <a:t>/</a:t>
            </a:r>
            <a:r>
              <a:rPr lang="zh-CN" altLang="en-US" sz="3200" b="1" dirty="0">
                <a:solidFill>
                  <a:srgbClr val="FFFFFF"/>
                </a:solidFill>
                <a:latin typeface="微软雅黑" panose="020B0503020204020204" charset="-122"/>
                <a:ea typeface="Microsoft YaHei UI" panose="020B0503020204020204" charset="-122"/>
              </a:rPr>
              <a:t>业绩预测</a:t>
            </a:r>
            <a:endParaRPr lang="en-US" altLang="zh-CN" sz="3200" b="1" dirty="0">
              <a:solidFill>
                <a:srgbClr val="FFFFFF"/>
              </a:solidFill>
              <a:latin typeface="微软雅黑" panose="020B0503020204020204" charset="-122"/>
              <a:ea typeface="Microsoft YaHei UI" panose="020B0503020204020204" charset="-122"/>
            </a:endParaRPr>
          </a:p>
          <a:p>
            <a:pPr lvl="0" algn="ctr"/>
            <a:endParaRPr lang="en-US" altLang="zh-CN" sz="3200" b="1" dirty="0">
              <a:solidFill>
                <a:srgbClr val="FFFFFF"/>
              </a:solidFill>
              <a:latin typeface="微软雅黑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1048732" name="Text Box 5"/>
          <p:cNvSpPr>
            <a:spLocks noChangeArrowheads="1"/>
          </p:cNvSpPr>
          <p:nvPr/>
        </p:nvSpPr>
        <p:spPr bwMode="auto">
          <a:xfrm>
            <a:off x="5248018" y="1749733"/>
            <a:ext cx="3719770" cy="151079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Aft>
                <a:spcPct val="20000"/>
              </a:spcAft>
            </a:pPr>
            <a:r>
              <a:rPr lang="zh-CN" altLang="en-US" sz="2400" b="1" dirty="0">
                <a:solidFill>
                  <a:srgbClr val="794247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业绩预测</a:t>
            </a:r>
            <a:endParaRPr lang="zh-CN" altLang="en-US" sz="2400" b="1" dirty="0">
              <a:solidFill>
                <a:srgbClr val="794247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 algn="just" eaLnBrk="1" hangingPunct="1">
              <a:spcAft>
                <a:spcPct val="20000"/>
              </a:spcAft>
            </a:pPr>
            <a:r>
              <a:rPr lang="zh-CN" altLang="en-US" sz="16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业绩预测，要写明重要的财务数字，如</a:t>
            </a:r>
            <a:r>
              <a:rPr lang="zh-CN" altLang="en-US" sz="24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收入</a:t>
            </a:r>
            <a:r>
              <a:rPr lang="zh-CN" altLang="en-US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、</a:t>
            </a:r>
            <a:r>
              <a:rPr lang="zh-CN" altLang="en-US" sz="24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毛利</a:t>
            </a:r>
            <a:r>
              <a:rPr lang="zh-CN" altLang="en-US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、</a:t>
            </a:r>
            <a:r>
              <a:rPr lang="zh-CN" altLang="en-US" sz="24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净利</a:t>
            </a:r>
            <a:r>
              <a:rPr lang="zh-CN" altLang="en-US" sz="16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等。预测的时期不宜太长。要跟前面的市场占有率分析、商业模式分析前呼后应。</a:t>
            </a:r>
            <a:endParaRPr lang="zh-CN" altLang="en-US" sz="16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048733" name="Rectangle 6"/>
          <p:cNvSpPr>
            <a:spLocks noChangeArrowheads="1"/>
          </p:cNvSpPr>
          <p:nvPr/>
        </p:nvSpPr>
        <p:spPr bwMode="auto">
          <a:xfrm>
            <a:off x="5248275" y="110490"/>
            <a:ext cx="2948305" cy="131381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 2" panose="05020102010507070707" pitchFamily="18" charset="2"/>
              <a:buNone/>
            </a:pPr>
            <a:r>
              <a:rPr lang="zh-CN" altLang="en-US" sz="2400" b="1" dirty="0">
                <a:solidFill>
                  <a:srgbClr val="613620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财务状况/资料</a:t>
            </a:r>
            <a:endParaRPr lang="zh-CN" altLang="en-US" sz="2400" b="1" dirty="0">
              <a:solidFill>
                <a:srgbClr val="613620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 2" panose="05020102010507070707" pitchFamily="18" charset="2"/>
              <a:buNone/>
            </a:pPr>
            <a:r>
              <a:rPr lang="zh-CN" altLang="en-US" sz="16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-利润表</a:t>
            </a:r>
            <a:endParaRPr lang="zh-CN" altLang="en-US" sz="16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 2" panose="05020102010507070707" pitchFamily="18" charset="2"/>
              <a:buNone/>
            </a:pPr>
            <a:r>
              <a:rPr lang="zh-CN" altLang="en-US" sz="16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-资产负债表</a:t>
            </a:r>
            <a:endParaRPr lang="zh-CN" altLang="en-US" sz="16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 2" panose="05020102010507070707" pitchFamily="18" charset="2"/>
              <a:buNone/>
            </a:pPr>
            <a:r>
              <a:rPr lang="zh-CN" altLang="en-US" sz="16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-现金流量表</a:t>
            </a:r>
            <a:endParaRPr lang="zh-CN" altLang="en-US" sz="16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 2" panose="05020102010507070707" pitchFamily="18" charset="2"/>
              <a:buNone/>
            </a:pPr>
            <a:endParaRPr lang="zh-CN" altLang="en-US" sz="2400" b="1" i="1" dirty="0">
              <a:solidFill>
                <a:schemeClr val="hlink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 2" panose="05020102010507070707" pitchFamily="18" charset="2"/>
              <a:buNone/>
            </a:pPr>
            <a:endParaRPr lang="zh-CN" altLang="en-US" b="1" i="1" dirty="0"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048734" name="Rectangle 6"/>
          <p:cNvSpPr>
            <a:spLocks noChangeArrowheads="1"/>
          </p:cNvSpPr>
          <p:nvPr/>
        </p:nvSpPr>
        <p:spPr bwMode="auto">
          <a:xfrm>
            <a:off x="5389880" y="3552825"/>
            <a:ext cx="2948305" cy="131381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 2" panose="05020102010507070707" pitchFamily="18" charset="2"/>
              <a:buNone/>
            </a:pPr>
            <a:r>
              <a:rPr lang="zh-CN" altLang="en-US" sz="2400" b="1" dirty="0">
                <a:solidFill>
                  <a:srgbClr val="613620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建议：</a:t>
            </a:r>
            <a:endParaRPr lang="zh-CN" altLang="en-US" sz="2400" b="1" dirty="0">
              <a:solidFill>
                <a:srgbClr val="613620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 2" panose="05020102010507070707" pitchFamily="18" charset="2"/>
              <a:buNone/>
            </a:pPr>
            <a:r>
              <a:rPr lang="zh-CN" altLang="en-US" sz="16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有数据就来表现运营成绩，没数据就来表现执行力，执行速度和执行进度。</a:t>
            </a:r>
            <a:endParaRPr lang="zh-CN" altLang="en-US" sz="16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 2" panose="05020102010507070707" pitchFamily="18" charset="2"/>
              <a:buNone/>
            </a:pPr>
            <a:endParaRPr lang="zh-CN" altLang="en-US" sz="2400" b="1" i="1" dirty="0">
              <a:solidFill>
                <a:schemeClr val="hlink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 2" panose="05020102010507070707" pitchFamily="18" charset="2"/>
              <a:buNone/>
            </a:pPr>
            <a:endParaRPr lang="zh-CN" altLang="en-US" b="1" i="1" dirty="0"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4304" name="图表 4"/>
          <p:cNvGraphicFramePr/>
          <p:nvPr/>
        </p:nvGraphicFramePr>
        <p:xfrm>
          <a:off x="2227692" y="1140604"/>
          <a:ext cx="4688615" cy="31263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1048738" name="椭圆 3"/>
          <p:cNvSpPr/>
          <p:nvPr/>
        </p:nvSpPr>
        <p:spPr>
          <a:xfrm>
            <a:off x="3021013" y="1133403"/>
            <a:ext cx="3121409" cy="3121409"/>
          </a:xfrm>
          <a:prstGeom prst="ellipse">
            <a:avLst/>
          </a:prstGeom>
          <a:noFill/>
          <a:ln>
            <a:solidFill>
              <a:srgbClr val="C517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48739" name="椭圆 29"/>
          <p:cNvSpPr/>
          <p:nvPr/>
        </p:nvSpPr>
        <p:spPr>
          <a:xfrm>
            <a:off x="3475028" y="1594670"/>
            <a:ext cx="2193942" cy="2193942"/>
          </a:xfrm>
          <a:prstGeom prst="ellipse">
            <a:avLst/>
          </a:prstGeom>
          <a:gradFill flip="none" rotWithShape="1">
            <a:gsLst>
              <a:gs pos="0">
                <a:srgbClr val="CCCCCC"/>
              </a:gs>
              <a:gs pos="100000">
                <a:srgbClr val="FCFCFC"/>
              </a:gs>
            </a:gsLst>
            <a:lin ang="7200000" scaled="0"/>
          </a:gradFill>
          <a:ln w="12700" cap="flat" cmpd="sng" algn="ctr">
            <a:gradFill>
              <a:gsLst>
                <a:gs pos="0">
                  <a:sysClr val="window" lastClr="FFFFFF"/>
                </a:gs>
                <a:gs pos="89000">
                  <a:sysClr val="window" lastClr="FFFFFF">
                    <a:lumMod val="85000"/>
                  </a:sysClr>
                </a:gs>
              </a:gsLst>
              <a:lin ang="7200000" scaled="0"/>
            </a:gradFill>
            <a:prstDash val="solid"/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txBody>
          <a:bodyPr anchor="ctr"/>
          <a:p>
            <a:pPr algn="ctr" defTabSz="914400"/>
            <a:endParaRPr lang="zh-CN" altLang="en-US" sz="1800" kern="0">
              <a:solidFill>
                <a:srgbClr val="002060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048740" name="椭圆 30"/>
          <p:cNvSpPr/>
          <p:nvPr/>
        </p:nvSpPr>
        <p:spPr>
          <a:xfrm>
            <a:off x="6098083" y="1010047"/>
            <a:ext cx="429918" cy="429918"/>
          </a:xfrm>
          <a:prstGeom prst="ellipse">
            <a:avLst/>
          </a:prstGeom>
          <a:gradFill flip="none" rotWithShape="1">
            <a:gsLst>
              <a:gs pos="0">
                <a:srgbClr val="CCCCCC"/>
              </a:gs>
              <a:gs pos="100000">
                <a:srgbClr val="FCFCFC"/>
              </a:gs>
            </a:gsLst>
            <a:lin ang="7200000" scaled="0"/>
          </a:gradFill>
          <a:ln w="12700" cap="flat" cmpd="sng" algn="ctr">
            <a:gradFill>
              <a:gsLst>
                <a:gs pos="0">
                  <a:sysClr val="window" lastClr="FFFFFF"/>
                </a:gs>
                <a:gs pos="89000">
                  <a:sysClr val="window" lastClr="FFFFFF">
                    <a:lumMod val="85000"/>
                  </a:sysClr>
                </a:gs>
              </a:gsLst>
              <a:lin ang="7200000" scaled="0"/>
            </a:gradFill>
            <a:prstDash val="solid"/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txBody>
          <a:bodyPr anchor="ctr"/>
          <a:p>
            <a:pPr algn="ctr" defTabSz="914400"/>
            <a:endParaRPr lang="zh-CN" altLang="en-US" sz="1800" kern="0">
              <a:solidFill>
                <a:srgbClr val="002060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048741" name="矩形 32"/>
          <p:cNvSpPr/>
          <p:nvPr/>
        </p:nvSpPr>
        <p:spPr>
          <a:xfrm>
            <a:off x="6568509" y="1207392"/>
            <a:ext cx="2105356" cy="2225040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lnSpc>
                <a:spcPct val="150000"/>
              </a:lnSpc>
            </a:pPr>
            <a:r>
              <a:rPr lang="zh-CN" altLang="en-US" sz="12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anose="020B0604020202020204" pitchFamily="34" charset="0"/>
              </a:rPr>
              <a:t>融到的资金的使用计划要和前面的市场分析、发展计划、财务预测对应上</a:t>
            </a:r>
            <a:r>
              <a:rPr lang="en-US" altLang="zh-CN" sz="12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anose="020B0604020202020204" pitchFamily="34" charset="0"/>
              </a:rPr>
              <a:t>,</a:t>
            </a:r>
            <a:r>
              <a:rPr lang="zh-CN" altLang="en-US" sz="12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anose="020B0604020202020204" pitchFamily="34" charset="0"/>
              </a:rPr>
              <a:t>而且要在计划和预测里面确定几个清楚的关键点或者里程碑，就是公司在什 么时候能够达到什么目标，这个目标要业务和财务兼顾。</a:t>
            </a:r>
            <a:endParaRPr lang="zh-CN" altLang="en-US" sz="12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1048742" name="文本框 38"/>
          <p:cNvSpPr txBox="1"/>
          <p:nvPr/>
        </p:nvSpPr>
        <p:spPr>
          <a:xfrm>
            <a:off x="6554963" y="1011307"/>
            <a:ext cx="18004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融到钱的使用计划？</a:t>
            </a:r>
            <a:endParaRPr lang="zh-CN" altLang="en-US" sz="14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48743" name="椭圆 42"/>
          <p:cNvSpPr/>
          <p:nvPr/>
        </p:nvSpPr>
        <p:spPr>
          <a:xfrm>
            <a:off x="2608342" y="1010047"/>
            <a:ext cx="429918" cy="429918"/>
          </a:xfrm>
          <a:prstGeom prst="ellipse">
            <a:avLst/>
          </a:prstGeom>
          <a:gradFill flip="none" rotWithShape="1">
            <a:gsLst>
              <a:gs pos="0">
                <a:srgbClr val="CCCCCC"/>
              </a:gs>
              <a:gs pos="100000">
                <a:srgbClr val="FCFCFC"/>
              </a:gs>
            </a:gsLst>
            <a:lin ang="7200000" scaled="0"/>
          </a:gradFill>
          <a:ln w="12700" cap="flat" cmpd="sng" algn="ctr">
            <a:gradFill>
              <a:gsLst>
                <a:gs pos="0">
                  <a:sysClr val="window" lastClr="FFFFFF"/>
                </a:gs>
                <a:gs pos="89000">
                  <a:sysClr val="window" lastClr="FFFFFF">
                    <a:lumMod val="85000"/>
                  </a:sysClr>
                </a:gs>
              </a:gsLst>
              <a:lin ang="7200000" scaled="0"/>
            </a:gradFill>
            <a:prstDash val="solid"/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txBody>
          <a:bodyPr anchor="ctr"/>
          <a:p>
            <a:pPr algn="r" defTabSz="914400"/>
            <a:endParaRPr lang="zh-CN" altLang="en-US" sz="1800" kern="0">
              <a:solidFill>
                <a:srgbClr val="002060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048744" name="矩形 43"/>
          <p:cNvSpPr/>
          <p:nvPr/>
        </p:nvSpPr>
        <p:spPr>
          <a:xfrm>
            <a:off x="478735" y="1207392"/>
            <a:ext cx="2105356" cy="115824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p>
            <a:pPr lvl="0" algn="r">
              <a:lnSpc>
                <a:spcPct val="150000"/>
              </a:lnSpc>
            </a:pPr>
            <a:r>
              <a:rPr lang="zh-CN" altLang="en-US" sz="12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anose="020B0604020202020204" pitchFamily="34" charset="0"/>
              </a:rPr>
              <a:t>这部分要写清楚你需要多少资金，在什么时候需要这些资金，通过这些资金的投入你的公司能够做到什么程度。</a:t>
            </a:r>
            <a:endParaRPr lang="zh-CN" altLang="en-US" sz="12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1048745" name="文本框 44"/>
          <p:cNvSpPr txBox="1"/>
          <p:nvPr/>
        </p:nvSpPr>
        <p:spPr>
          <a:xfrm>
            <a:off x="1322207" y="1011307"/>
            <a:ext cx="12618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r"/>
            <a:r>
              <a:rPr lang="zh-CN" altLang="en-US" sz="1400" b="1" dirty="0">
                <a:solidFill>
                  <a:srgbClr val="CAA884"/>
                </a:solidFill>
                <a:latin typeface="微软雅黑" panose="020B0503020204020204" charset="-122"/>
                <a:ea typeface="微软雅黑" panose="020B0503020204020204" charset="-122"/>
              </a:rPr>
              <a:t>要融多少钱？</a:t>
            </a:r>
            <a:endParaRPr lang="zh-CN" altLang="en-US" sz="1400" b="1" dirty="0">
              <a:solidFill>
                <a:srgbClr val="CAA884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48746" name="矩形 45"/>
          <p:cNvSpPr/>
          <p:nvPr/>
        </p:nvSpPr>
        <p:spPr>
          <a:xfrm>
            <a:off x="200025" y="3469982"/>
            <a:ext cx="2384066" cy="142494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p>
            <a:pPr lvl="0">
              <a:lnSpc>
                <a:spcPct val="150000"/>
              </a:lnSpc>
            </a:pPr>
            <a:r>
              <a:rPr lang="zh-CN" altLang="en-US" sz="12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anose="020B0604020202020204" pitchFamily="34" charset="0"/>
              </a:rPr>
              <a:t>一般来说，一次融资出让的股份在</a:t>
            </a:r>
            <a:r>
              <a:rPr lang="en-US" altLang="zh-CN" sz="12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anose="020B0604020202020204" pitchFamily="34" charset="0"/>
              </a:rPr>
              <a:t>3%-10%</a:t>
            </a:r>
            <a:r>
              <a:rPr lang="zh-CN" altLang="en-US" sz="12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anose="020B0604020202020204" pitchFamily="34" charset="0"/>
              </a:rPr>
              <a:t>比较合适，最后你要融资的数量是一个综合考虑了出让股份、股权激励和公司发展需求的数字。</a:t>
            </a:r>
            <a:endParaRPr lang="zh-CN" altLang="en-US" sz="12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1048747" name="文本框 46"/>
          <p:cNvSpPr txBox="1"/>
          <p:nvPr/>
        </p:nvSpPr>
        <p:spPr>
          <a:xfrm>
            <a:off x="424524" y="3273897"/>
            <a:ext cx="21595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r"/>
            <a:r>
              <a:rPr lang="zh-CN" altLang="en-US" sz="1400" b="1" dirty="0">
                <a:solidFill>
                  <a:srgbClr val="2E5660"/>
                </a:solidFill>
                <a:latin typeface="微软雅黑" panose="020B0503020204020204" charset="-122"/>
                <a:ea typeface="微软雅黑" panose="020B0503020204020204" charset="-122"/>
              </a:rPr>
              <a:t>这次释放多少比例股权？</a:t>
            </a:r>
            <a:endParaRPr lang="zh-CN" altLang="en-US" sz="1400" b="1" dirty="0">
              <a:solidFill>
                <a:srgbClr val="2E566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48748" name="椭圆 47"/>
          <p:cNvSpPr/>
          <p:nvPr/>
        </p:nvSpPr>
        <p:spPr>
          <a:xfrm>
            <a:off x="2608342" y="3260066"/>
            <a:ext cx="429918" cy="429918"/>
          </a:xfrm>
          <a:prstGeom prst="ellipse">
            <a:avLst/>
          </a:prstGeom>
          <a:gradFill flip="none" rotWithShape="1">
            <a:gsLst>
              <a:gs pos="0">
                <a:srgbClr val="CCCCCC"/>
              </a:gs>
              <a:gs pos="100000">
                <a:srgbClr val="FCFCFC"/>
              </a:gs>
            </a:gsLst>
            <a:lin ang="7200000" scaled="0"/>
          </a:gradFill>
          <a:ln w="12700" cap="flat" cmpd="sng" algn="ctr">
            <a:gradFill>
              <a:gsLst>
                <a:gs pos="0">
                  <a:sysClr val="window" lastClr="FFFFFF"/>
                </a:gs>
                <a:gs pos="89000">
                  <a:sysClr val="window" lastClr="FFFFFF">
                    <a:lumMod val="85000"/>
                  </a:sysClr>
                </a:gs>
              </a:gsLst>
              <a:lin ang="7200000" scaled="0"/>
            </a:gradFill>
            <a:prstDash val="solid"/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txBody>
          <a:bodyPr anchor="ctr"/>
          <a:p>
            <a:pPr algn="r" defTabSz="914400"/>
            <a:endParaRPr lang="zh-CN" altLang="en-US" sz="1800" kern="0">
              <a:solidFill>
                <a:srgbClr val="002060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grpSp>
        <p:nvGrpSpPr>
          <p:cNvPr id="81" name="Group 44"/>
          <p:cNvGrpSpPr/>
          <p:nvPr/>
        </p:nvGrpSpPr>
        <p:grpSpPr>
          <a:xfrm>
            <a:off x="6219380" y="1118690"/>
            <a:ext cx="187325" cy="213967"/>
            <a:chOff x="3789363" y="3787775"/>
            <a:chExt cx="357188" cy="407988"/>
          </a:xfrm>
          <a:solidFill>
            <a:schemeClr val="accent1"/>
          </a:solidFill>
        </p:grpSpPr>
        <p:sp>
          <p:nvSpPr>
            <p:cNvPr id="1048749" name="Freeform 40"/>
            <p:cNvSpPr>
              <a:spLocks noEditPoints="1"/>
            </p:cNvSpPr>
            <p:nvPr/>
          </p:nvSpPr>
          <p:spPr bwMode="auto">
            <a:xfrm>
              <a:off x="3789363" y="3787775"/>
              <a:ext cx="357188" cy="407988"/>
            </a:xfrm>
            <a:custGeom>
              <a:avLst/>
              <a:gdLst>
                <a:gd name="T0" fmla="*/ 403 w 464"/>
                <a:gd name="T1" fmla="*/ 0 h 532"/>
                <a:gd name="T2" fmla="*/ 61 w 464"/>
                <a:gd name="T3" fmla="*/ 0 h 532"/>
                <a:gd name="T4" fmla="*/ 0 w 464"/>
                <a:gd name="T5" fmla="*/ 62 h 532"/>
                <a:gd name="T6" fmla="*/ 0 w 464"/>
                <a:gd name="T7" fmla="*/ 470 h 532"/>
                <a:gd name="T8" fmla="*/ 61 w 464"/>
                <a:gd name="T9" fmla="*/ 532 h 532"/>
                <a:gd name="T10" fmla="*/ 403 w 464"/>
                <a:gd name="T11" fmla="*/ 532 h 532"/>
                <a:gd name="T12" fmla="*/ 464 w 464"/>
                <a:gd name="T13" fmla="*/ 470 h 532"/>
                <a:gd name="T14" fmla="*/ 464 w 464"/>
                <a:gd name="T15" fmla="*/ 62 h 532"/>
                <a:gd name="T16" fmla="*/ 403 w 464"/>
                <a:gd name="T17" fmla="*/ 0 h 532"/>
                <a:gd name="T18" fmla="*/ 430 w 464"/>
                <a:gd name="T19" fmla="*/ 470 h 532"/>
                <a:gd name="T20" fmla="*/ 403 w 464"/>
                <a:gd name="T21" fmla="*/ 498 h 532"/>
                <a:gd name="T22" fmla="*/ 61 w 464"/>
                <a:gd name="T23" fmla="*/ 498 h 532"/>
                <a:gd name="T24" fmla="*/ 34 w 464"/>
                <a:gd name="T25" fmla="*/ 470 h 532"/>
                <a:gd name="T26" fmla="*/ 34 w 464"/>
                <a:gd name="T27" fmla="*/ 62 h 532"/>
                <a:gd name="T28" fmla="*/ 61 w 464"/>
                <a:gd name="T29" fmla="*/ 34 h 532"/>
                <a:gd name="T30" fmla="*/ 403 w 464"/>
                <a:gd name="T31" fmla="*/ 34 h 532"/>
                <a:gd name="T32" fmla="*/ 430 w 464"/>
                <a:gd name="T33" fmla="*/ 62 h 532"/>
                <a:gd name="T34" fmla="*/ 430 w 464"/>
                <a:gd name="T35" fmla="*/ 470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64" h="532">
                  <a:moveTo>
                    <a:pt x="403" y="0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27" y="1"/>
                    <a:pt x="0" y="28"/>
                    <a:pt x="0" y="62"/>
                  </a:cubicBezTo>
                  <a:cubicBezTo>
                    <a:pt x="0" y="470"/>
                    <a:pt x="0" y="470"/>
                    <a:pt x="0" y="470"/>
                  </a:cubicBezTo>
                  <a:cubicBezTo>
                    <a:pt x="0" y="504"/>
                    <a:pt x="27" y="531"/>
                    <a:pt x="61" y="532"/>
                  </a:cubicBezTo>
                  <a:cubicBezTo>
                    <a:pt x="403" y="532"/>
                    <a:pt x="403" y="532"/>
                    <a:pt x="403" y="532"/>
                  </a:cubicBezTo>
                  <a:cubicBezTo>
                    <a:pt x="437" y="531"/>
                    <a:pt x="464" y="504"/>
                    <a:pt x="464" y="470"/>
                  </a:cubicBezTo>
                  <a:cubicBezTo>
                    <a:pt x="464" y="62"/>
                    <a:pt x="464" y="62"/>
                    <a:pt x="464" y="62"/>
                  </a:cubicBezTo>
                  <a:cubicBezTo>
                    <a:pt x="464" y="28"/>
                    <a:pt x="437" y="1"/>
                    <a:pt x="403" y="0"/>
                  </a:cubicBezTo>
                  <a:close/>
                  <a:moveTo>
                    <a:pt x="430" y="470"/>
                  </a:moveTo>
                  <a:cubicBezTo>
                    <a:pt x="430" y="485"/>
                    <a:pt x="418" y="497"/>
                    <a:pt x="403" y="498"/>
                  </a:cubicBezTo>
                  <a:cubicBezTo>
                    <a:pt x="61" y="498"/>
                    <a:pt x="61" y="498"/>
                    <a:pt x="61" y="498"/>
                  </a:cubicBezTo>
                  <a:cubicBezTo>
                    <a:pt x="46" y="497"/>
                    <a:pt x="34" y="485"/>
                    <a:pt x="34" y="470"/>
                  </a:cubicBezTo>
                  <a:cubicBezTo>
                    <a:pt x="34" y="62"/>
                    <a:pt x="34" y="62"/>
                    <a:pt x="34" y="62"/>
                  </a:cubicBezTo>
                  <a:cubicBezTo>
                    <a:pt x="34" y="47"/>
                    <a:pt x="46" y="35"/>
                    <a:pt x="61" y="34"/>
                  </a:cubicBezTo>
                  <a:cubicBezTo>
                    <a:pt x="403" y="34"/>
                    <a:pt x="403" y="34"/>
                    <a:pt x="403" y="34"/>
                  </a:cubicBezTo>
                  <a:cubicBezTo>
                    <a:pt x="418" y="35"/>
                    <a:pt x="430" y="47"/>
                    <a:pt x="430" y="62"/>
                  </a:cubicBezTo>
                  <a:lnTo>
                    <a:pt x="430" y="47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p>
              <a:pPr defTabSz="914400"/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048750" name="Freeform 41"/>
            <p:cNvSpPr/>
            <p:nvPr/>
          </p:nvSpPr>
          <p:spPr bwMode="auto">
            <a:xfrm>
              <a:off x="3916363" y="3997325"/>
              <a:ext cx="42863" cy="44450"/>
            </a:xfrm>
            <a:custGeom>
              <a:avLst/>
              <a:gdLst>
                <a:gd name="T0" fmla="*/ 57 w 57"/>
                <a:gd name="T1" fmla="*/ 12 h 57"/>
                <a:gd name="T2" fmla="*/ 57 w 57"/>
                <a:gd name="T3" fmla="*/ 44 h 57"/>
                <a:gd name="T4" fmla="*/ 44 w 57"/>
                <a:gd name="T5" fmla="*/ 57 h 57"/>
                <a:gd name="T6" fmla="*/ 13 w 57"/>
                <a:gd name="T7" fmla="*/ 57 h 57"/>
                <a:gd name="T8" fmla="*/ 0 w 57"/>
                <a:gd name="T9" fmla="*/ 44 h 57"/>
                <a:gd name="T10" fmla="*/ 0 w 57"/>
                <a:gd name="T11" fmla="*/ 12 h 57"/>
                <a:gd name="T12" fmla="*/ 13 w 57"/>
                <a:gd name="T13" fmla="*/ 0 h 57"/>
                <a:gd name="T14" fmla="*/ 44 w 57"/>
                <a:gd name="T15" fmla="*/ 0 h 57"/>
                <a:gd name="T16" fmla="*/ 57 w 57"/>
                <a:gd name="T17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57">
                  <a:moveTo>
                    <a:pt x="57" y="12"/>
                  </a:moveTo>
                  <a:cubicBezTo>
                    <a:pt x="57" y="44"/>
                    <a:pt x="57" y="44"/>
                    <a:pt x="57" y="44"/>
                  </a:cubicBezTo>
                  <a:cubicBezTo>
                    <a:pt x="57" y="51"/>
                    <a:pt x="51" y="57"/>
                    <a:pt x="44" y="57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6" y="57"/>
                    <a:pt x="0" y="51"/>
                    <a:pt x="0" y="4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1" y="0"/>
                    <a:pt x="57" y="5"/>
                    <a:pt x="57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p>
              <a:pPr defTabSz="914400"/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048751" name="Freeform 42"/>
            <p:cNvSpPr/>
            <p:nvPr/>
          </p:nvSpPr>
          <p:spPr bwMode="auto">
            <a:xfrm>
              <a:off x="3976688" y="4100513"/>
              <a:ext cx="42863" cy="44450"/>
            </a:xfrm>
            <a:custGeom>
              <a:avLst/>
              <a:gdLst>
                <a:gd name="T0" fmla="*/ 57 w 57"/>
                <a:gd name="T1" fmla="*/ 12 h 57"/>
                <a:gd name="T2" fmla="*/ 57 w 57"/>
                <a:gd name="T3" fmla="*/ 44 h 57"/>
                <a:gd name="T4" fmla="*/ 44 w 57"/>
                <a:gd name="T5" fmla="*/ 57 h 57"/>
                <a:gd name="T6" fmla="*/ 13 w 57"/>
                <a:gd name="T7" fmla="*/ 57 h 57"/>
                <a:gd name="T8" fmla="*/ 0 w 57"/>
                <a:gd name="T9" fmla="*/ 44 h 57"/>
                <a:gd name="T10" fmla="*/ 0 w 57"/>
                <a:gd name="T11" fmla="*/ 12 h 57"/>
                <a:gd name="T12" fmla="*/ 13 w 57"/>
                <a:gd name="T13" fmla="*/ 0 h 57"/>
                <a:gd name="T14" fmla="*/ 44 w 57"/>
                <a:gd name="T15" fmla="*/ 0 h 57"/>
                <a:gd name="T16" fmla="*/ 57 w 57"/>
                <a:gd name="T17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57">
                  <a:moveTo>
                    <a:pt x="57" y="12"/>
                  </a:moveTo>
                  <a:cubicBezTo>
                    <a:pt x="57" y="44"/>
                    <a:pt x="57" y="44"/>
                    <a:pt x="57" y="44"/>
                  </a:cubicBezTo>
                  <a:cubicBezTo>
                    <a:pt x="57" y="51"/>
                    <a:pt x="51" y="57"/>
                    <a:pt x="44" y="57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6" y="57"/>
                    <a:pt x="0" y="51"/>
                    <a:pt x="0" y="4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1" y="0"/>
                    <a:pt x="57" y="5"/>
                    <a:pt x="57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p>
              <a:pPr defTabSz="914400"/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048752" name="Freeform 43"/>
            <p:cNvSpPr/>
            <p:nvPr/>
          </p:nvSpPr>
          <p:spPr bwMode="auto">
            <a:xfrm>
              <a:off x="3916363" y="3946525"/>
              <a:ext cx="42863" cy="42863"/>
            </a:xfrm>
            <a:custGeom>
              <a:avLst/>
              <a:gdLst>
                <a:gd name="T0" fmla="*/ 57 w 57"/>
                <a:gd name="T1" fmla="*/ 12 h 57"/>
                <a:gd name="T2" fmla="*/ 57 w 57"/>
                <a:gd name="T3" fmla="*/ 44 h 57"/>
                <a:gd name="T4" fmla="*/ 44 w 57"/>
                <a:gd name="T5" fmla="*/ 57 h 57"/>
                <a:gd name="T6" fmla="*/ 13 w 57"/>
                <a:gd name="T7" fmla="*/ 57 h 57"/>
                <a:gd name="T8" fmla="*/ 0 w 57"/>
                <a:gd name="T9" fmla="*/ 44 h 57"/>
                <a:gd name="T10" fmla="*/ 0 w 57"/>
                <a:gd name="T11" fmla="*/ 12 h 57"/>
                <a:gd name="T12" fmla="*/ 13 w 57"/>
                <a:gd name="T13" fmla="*/ 0 h 57"/>
                <a:gd name="T14" fmla="*/ 44 w 57"/>
                <a:gd name="T15" fmla="*/ 0 h 57"/>
                <a:gd name="T16" fmla="*/ 57 w 57"/>
                <a:gd name="T17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57">
                  <a:moveTo>
                    <a:pt x="57" y="12"/>
                  </a:moveTo>
                  <a:cubicBezTo>
                    <a:pt x="57" y="44"/>
                    <a:pt x="57" y="44"/>
                    <a:pt x="57" y="44"/>
                  </a:cubicBezTo>
                  <a:cubicBezTo>
                    <a:pt x="57" y="51"/>
                    <a:pt x="51" y="57"/>
                    <a:pt x="44" y="57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6" y="57"/>
                    <a:pt x="0" y="51"/>
                    <a:pt x="0" y="4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1" y="0"/>
                    <a:pt x="57" y="5"/>
                    <a:pt x="57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p>
              <a:pPr defTabSz="914400"/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048753" name="Freeform 44"/>
            <p:cNvSpPr/>
            <p:nvPr/>
          </p:nvSpPr>
          <p:spPr bwMode="auto">
            <a:xfrm>
              <a:off x="3916363" y="4100513"/>
              <a:ext cx="42863" cy="44450"/>
            </a:xfrm>
            <a:custGeom>
              <a:avLst/>
              <a:gdLst>
                <a:gd name="T0" fmla="*/ 57 w 57"/>
                <a:gd name="T1" fmla="*/ 12 h 57"/>
                <a:gd name="T2" fmla="*/ 57 w 57"/>
                <a:gd name="T3" fmla="*/ 44 h 57"/>
                <a:gd name="T4" fmla="*/ 44 w 57"/>
                <a:gd name="T5" fmla="*/ 57 h 57"/>
                <a:gd name="T6" fmla="*/ 13 w 57"/>
                <a:gd name="T7" fmla="*/ 57 h 57"/>
                <a:gd name="T8" fmla="*/ 0 w 57"/>
                <a:gd name="T9" fmla="*/ 44 h 57"/>
                <a:gd name="T10" fmla="*/ 0 w 57"/>
                <a:gd name="T11" fmla="*/ 12 h 57"/>
                <a:gd name="T12" fmla="*/ 13 w 57"/>
                <a:gd name="T13" fmla="*/ 0 h 57"/>
                <a:gd name="T14" fmla="*/ 44 w 57"/>
                <a:gd name="T15" fmla="*/ 0 h 57"/>
                <a:gd name="T16" fmla="*/ 57 w 57"/>
                <a:gd name="T17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57">
                  <a:moveTo>
                    <a:pt x="57" y="12"/>
                  </a:moveTo>
                  <a:cubicBezTo>
                    <a:pt x="57" y="44"/>
                    <a:pt x="57" y="44"/>
                    <a:pt x="57" y="44"/>
                  </a:cubicBezTo>
                  <a:cubicBezTo>
                    <a:pt x="57" y="51"/>
                    <a:pt x="51" y="57"/>
                    <a:pt x="44" y="57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6" y="57"/>
                    <a:pt x="0" y="51"/>
                    <a:pt x="0" y="4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1" y="0"/>
                    <a:pt x="57" y="5"/>
                    <a:pt x="57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p>
              <a:pPr defTabSz="914400"/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048754" name="Freeform 45"/>
            <p:cNvSpPr/>
            <p:nvPr/>
          </p:nvSpPr>
          <p:spPr bwMode="auto">
            <a:xfrm>
              <a:off x="3916363" y="4049713"/>
              <a:ext cx="42863" cy="42863"/>
            </a:xfrm>
            <a:custGeom>
              <a:avLst/>
              <a:gdLst>
                <a:gd name="T0" fmla="*/ 57 w 57"/>
                <a:gd name="T1" fmla="*/ 12 h 57"/>
                <a:gd name="T2" fmla="*/ 57 w 57"/>
                <a:gd name="T3" fmla="*/ 44 h 57"/>
                <a:gd name="T4" fmla="*/ 44 w 57"/>
                <a:gd name="T5" fmla="*/ 57 h 57"/>
                <a:gd name="T6" fmla="*/ 13 w 57"/>
                <a:gd name="T7" fmla="*/ 57 h 57"/>
                <a:gd name="T8" fmla="*/ 0 w 57"/>
                <a:gd name="T9" fmla="*/ 44 h 57"/>
                <a:gd name="T10" fmla="*/ 0 w 57"/>
                <a:gd name="T11" fmla="*/ 12 h 57"/>
                <a:gd name="T12" fmla="*/ 13 w 57"/>
                <a:gd name="T13" fmla="*/ 0 h 57"/>
                <a:gd name="T14" fmla="*/ 44 w 57"/>
                <a:gd name="T15" fmla="*/ 0 h 57"/>
                <a:gd name="T16" fmla="*/ 57 w 57"/>
                <a:gd name="T17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57">
                  <a:moveTo>
                    <a:pt x="57" y="12"/>
                  </a:moveTo>
                  <a:cubicBezTo>
                    <a:pt x="57" y="44"/>
                    <a:pt x="57" y="44"/>
                    <a:pt x="57" y="44"/>
                  </a:cubicBezTo>
                  <a:cubicBezTo>
                    <a:pt x="57" y="51"/>
                    <a:pt x="51" y="57"/>
                    <a:pt x="44" y="57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6" y="57"/>
                    <a:pt x="0" y="51"/>
                    <a:pt x="0" y="4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1" y="0"/>
                    <a:pt x="57" y="5"/>
                    <a:pt x="57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p>
              <a:pPr defTabSz="914400"/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048755" name="Freeform 46"/>
            <p:cNvSpPr/>
            <p:nvPr/>
          </p:nvSpPr>
          <p:spPr bwMode="auto">
            <a:xfrm>
              <a:off x="3854450" y="4049713"/>
              <a:ext cx="44450" cy="42863"/>
            </a:xfrm>
            <a:custGeom>
              <a:avLst/>
              <a:gdLst>
                <a:gd name="T0" fmla="*/ 57 w 57"/>
                <a:gd name="T1" fmla="*/ 12 h 57"/>
                <a:gd name="T2" fmla="*/ 57 w 57"/>
                <a:gd name="T3" fmla="*/ 44 h 57"/>
                <a:gd name="T4" fmla="*/ 44 w 57"/>
                <a:gd name="T5" fmla="*/ 57 h 57"/>
                <a:gd name="T6" fmla="*/ 12 w 57"/>
                <a:gd name="T7" fmla="*/ 57 h 57"/>
                <a:gd name="T8" fmla="*/ 0 w 57"/>
                <a:gd name="T9" fmla="*/ 44 h 57"/>
                <a:gd name="T10" fmla="*/ 0 w 57"/>
                <a:gd name="T11" fmla="*/ 12 h 57"/>
                <a:gd name="T12" fmla="*/ 12 w 57"/>
                <a:gd name="T13" fmla="*/ 0 h 57"/>
                <a:gd name="T14" fmla="*/ 44 w 57"/>
                <a:gd name="T15" fmla="*/ 0 h 57"/>
                <a:gd name="T16" fmla="*/ 57 w 57"/>
                <a:gd name="T17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57">
                  <a:moveTo>
                    <a:pt x="57" y="12"/>
                  </a:moveTo>
                  <a:cubicBezTo>
                    <a:pt x="57" y="44"/>
                    <a:pt x="57" y="44"/>
                    <a:pt x="57" y="44"/>
                  </a:cubicBezTo>
                  <a:cubicBezTo>
                    <a:pt x="57" y="51"/>
                    <a:pt x="51" y="57"/>
                    <a:pt x="44" y="57"/>
                  </a:cubicBezTo>
                  <a:cubicBezTo>
                    <a:pt x="12" y="57"/>
                    <a:pt x="12" y="57"/>
                    <a:pt x="12" y="57"/>
                  </a:cubicBezTo>
                  <a:cubicBezTo>
                    <a:pt x="6" y="57"/>
                    <a:pt x="0" y="51"/>
                    <a:pt x="0" y="4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1" y="0"/>
                    <a:pt x="57" y="5"/>
                    <a:pt x="57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p>
              <a:pPr defTabSz="914400"/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048756" name="Freeform 47"/>
            <p:cNvSpPr/>
            <p:nvPr/>
          </p:nvSpPr>
          <p:spPr bwMode="auto">
            <a:xfrm>
              <a:off x="3854450" y="3946525"/>
              <a:ext cx="44450" cy="42863"/>
            </a:xfrm>
            <a:custGeom>
              <a:avLst/>
              <a:gdLst>
                <a:gd name="T0" fmla="*/ 57 w 57"/>
                <a:gd name="T1" fmla="*/ 12 h 57"/>
                <a:gd name="T2" fmla="*/ 57 w 57"/>
                <a:gd name="T3" fmla="*/ 44 h 57"/>
                <a:gd name="T4" fmla="*/ 44 w 57"/>
                <a:gd name="T5" fmla="*/ 57 h 57"/>
                <a:gd name="T6" fmla="*/ 12 w 57"/>
                <a:gd name="T7" fmla="*/ 57 h 57"/>
                <a:gd name="T8" fmla="*/ 0 w 57"/>
                <a:gd name="T9" fmla="*/ 44 h 57"/>
                <a:gd name="T10" fmla="*/ 0 w 57"/>
                <a:gd name="T11" fmla="*/ 12 h 57"/>
                <a:gd name="T12" fmla="*/ 12 w 57"/>
                <a:gd name="T13" fmla="*/ 0 h 57"/>
                <a:gd name="T14" fmla="*/ 44 w 57"/>
                <a:gd name="T15" fmla="*/ 0 h 57"/>
                <a:gd name="T16" fmla="*/ 57 w 57"/>
                <a:gd name="T17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57">
                  <a:moveTo>
                    <a:pt x="57" y="12"/>
                  </a:moveTo>
                  <a:cubicBezTo>
                    <a:pt x="57" y="44"/>
                    <a:pt x="57" y="44"/>
                    <a:pt x="57" y="44"/>
                  </a:cubicBezTo>
                  <a:cubicBezTo>
                    <a:pt x="57" y="51"/>
                    <a:pt x="51" y="57"/>
                    <a:pt x="44" y="57"/>
                  </a:cubicBezTo>
                  <a:cubicBezTo>
                    <a:pt x="12" y="57"/>
                    <a:pt x="12" y="57"/>
                    <a:pt x="12" y="57"/>
                  </a:cubicBezTo>
                  <a:cubicBezTo>
                    <a:pt x="6" y="57"/>
                    <a:pt x="0" y="51"/>
                    <a:pt x="0" y="4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1" y="0"/>
                    <a:pt x="57" y="5"/>
                    <a:pt x="57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p>
              <a:pPr defTabSz="914400"/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048757" name="Freeform 48"/>
            <p:cNvSpPr/>
            <p:nvPr/>
          </p:nvSpPr>
          <p:spPr bwMode="auto">
            <a:xfrm>
              <a:off x="3854450" y="3997325"/>
              <a:ext cx="44450" cy="44450"/>
            </a:xfrm>
            <a:custGeom>
              <a:avLst/>
              <a:gdLst>
                <a:gd name="T0" fmla="*/ 57 w 57"/>
                <a:gd name="T1" fmla="*/ 12 h 57"/>
                <a:gd name="T2" fmla="*/ 57 w 57"/>
                <a:gd name="T3" fmla="*/ 44 h 57"/>
                <a:gd name="T4" fmla="*/ 44 w 57"/>
                <a:gd name="T5" fmla="*/ 57 h 57"/>
                <a:gd name="T6" fmla="*/ 12 w 57"/>
                <a:gd name="T7" fmla="*/ 57 h 57"/>
                <a:gd name="T8" fmla="*/ 0 w 57"/>
                <a:gd name="T9" fmla="*/ 44 h 57"/>
                <a:gd name="T10" fmla="*/ 0 w 57"/>
                <a:gd name="T11" fmla="*/ 12 h 57"/>
                <a:gd name="T12" fmla="*/ 12 w 57"/>
                <a:gd name="T13" fmla="*/ 0 h 57"/>
                <a:gd name="T14" fmla="*/ 44 w 57"/>
                <a:gd name="T15" fmla="*/ 0 h 57"/>
                <a:gd name="T16" fmla="*/ 57 w 57"/>
                <a:gd name="T17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57">
                  <a:moveTo>
                    <a:pt x="57" y="12"/>
                  </a:moveTo>
                  <a:cubicBezTo>
                    <a:pt x="57" y="44"/>
                    <a:pt x="57" y="44"/>
                    <a:pt x="57" y="44"/>
                  </a:cubicBezTo>
                  <a:cubicBezTo>
                    <a:pt x="57" y="51"/>
                    <a:pt x="51" y="57"/>
                    <a:pt x="44" y="57"/>
                  </a:cubicBezTo>
                  <a:cubicBezTo>
                    <a:pt x="12" y="57"/>
                    <a:pt x="12" y="57"/>
                    <a:pt x="12" y="57"/>
                  </a:cubicBezTo>
                  <a:cubicBezTo>
                    <a:pt x="6" y="57"/>
                    <a:pt x="0" y="51"/>
                    <a:pt x="0" y="4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1" y="0"/>
                    <a:pt x="57" y="5"/>
                    <a:pt x="57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p>
              <a:pPr defTabSz="914400"/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048758" name="Freeform 49"/>
            <p:cNvSpPr/>
            <p:nvPr/>
          </p:nvSpPr>
          <p:spPr bwMode="auto">
            <a:xfrm>
              <a:off x="3854450" y="4100513"/>
              <a:ext cx="44450" cy="44450"/>
            </a:xfrm>
            <a:custGeom>
              <a:avLst/>
              <a:gdLst>
                <a:gd name="T0" fmla="*/ 57 w 57"/>
                <a:gd name="T1" fmla="*/ 12 h 57"/>
                <a:gd name="T2" fmla="*/ 57 w 57"/>
                <a:gd name="T3" fmla="*/ 44 h 57"/>
                <a:gd name="T4" fmla="*/ 44 w 57"/>
                <a:gd name="T5" fmla="*/ 57 h 57"/>
                <a:gd name="T6" fmla="*/ 12 w 57"/>
                <a:gd name="T7" fmla="*/ 57 h 57"/>
                <a:gd name="T8" fmla="*/ 0 w 57"/>
                <a:gd name="T9" fmla="*/ 44 h 57"/>
                <a:gd name="T10" fmla="*/ 0 w 57"/>
                <a:gd name="T11" fmla="*/ 12 h 57"/>
                <a:gd name="T12" fmla="*/ 12 w 57"/>
                <a:gd name="T13" fmla="*/ 0 h 57"/>
                <a:gd name="T14" fmla="*/ 44 w 57"/>
                <a:gd name="T15" fmla="*/ 0 h 57"/>
                <a:gd name="T16" fmla="*/ 57 w 57"/>
                <a:gd name="T17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57">
                  <a:moveTo>
                    <a:pt x="57" y="12"/>
                  </a:moveTo>
                  <a:cubicBezTo>
                    <a:pt x="57" y="44"/>
                    <a:pt x="57" y="44"/>
                    <a:pt x="57" y="44"/>
                  </a:cubicBezTo>
                  <a:cubicBezTo>
                    <a:pt x="57" y="51"/>
                    <a:pt x="51" y="57"/>
                    <a:pt x="44" y="57"/>
                  </a:cubicBezTo>
                  <a:cubicBezTo>
                    <a:pt x="12" y="57"/>
                    <a:pt x="12" y="57"/>
                    <a:pt x="12" y="57"/>
                  </a:cubicBezTo>
                  <a:cubicBezTo>
                    <a:pt x="6" y="57"/>
                    <a:pt x="0" y="51"/>
                    <a:pt x="0" y="4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1" y="0"/>
                    <a:pt x="57" y="5"/>
                    <a:pt x="57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p>
              <a:pPr defTabSz="914400"/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048759" name="Freeform 50"/>
            <p:cNvSpPr/>
            <p:nvPr/>
          </p:nvSpPr>
          <p:spPr bwMode="auto">
            <a:xfrm>
              <a:off x="4037013" y="3946525"/>
              <a:ext cx="44450" cy="42863"/>
            </a:xfrm>
            <a:custGeom>
              <a:avLst/>
              <a:gdLst>
                <a:gd name="T0" fmla="*/ 57 w 57"/>
                <a:gd name="T1" fmla="*/ 12 h 57"/>
                <a:gd name="T2" fmla="*/ 57 w 57"/>
                <a:gd name="T3" fmla="*/ 44 h 57"/>
                <a:gd name="T4" fmla="*/ 45 w 57"/>
                <a:gd name="T5" fmla="*/ 57 h 57"/>
                <a:gd name="T6" fmla="*/ 13 w 57"/>
                <a:gd name="T7" fmla="*/ 57 h 57"/>
                <a:gd name="T8" fmla="*/ 0 w 57"/>
                <a:gd name="T9" fmla="*/ 44 h 57"/>
                <a:gd name="T10" fmla="*/ 0 w 57"/>
                <a:gd name="T11" fmla="*/ 12 h 57"/>
                <a:gd name="T12" fmla="*/ 13 w 57"/>
                <a:gd name="T13" fmla="*/ 0 h 57"/>
                <a:gd name="T14" fmla="*/ 45 w 57"/>
                <a:gd name="T15" fmla="*/ 0 h 57"/>
                <a:gd name="T16" fmla="*/ 57 w 57"/>
                <a:gd name="T17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57">
                  <a:moveTo>
                    <a:pt x="57" y="12"/>
                  </a:moveTo>
                  <a:cubicBezTo>
                    <a:pt x="57" y="44"/>
                    <a:pt x="57" y="44"/>
                    <a:pt x="57" y="44"/>
                  </a:cubicBezTo>
                  <a:cubicBezTo>
                    <a:pt x="57" y="51"/>
                    <a:pt x="51" y="57"/>
                    <a:pt x="45" y="57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6" y="57"/>
                    <a:pt x="0" y="51"/>
                    <a:pt x="0" y="4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51" y="0"/>
                    <a:pt x="57" y="5"/>
                    <a:pt x="57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p>
              <a:pPr defTabSz="914400"/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048760" name="Freeform 51"/>
            <p:cNvSpPr/>
            <p:nvPr/>
          </p:nvSpPr>
          <p:spPr bwMode="auto">
            <a:xfrm>
              <a:off x="4037013" y="3997325"/>
              <a:ext cx="44450" cy="44450"/>
            </a:xfrm>
            <a:custGeom>
              <a:avLst/>
              <a:gdLst>
                <a:gd name="T0" fmla="*/ 57 w 57"/>
                <a:gd name="T1" fmla="*/ 12 h 57"/>
                <a:gd name="T2" fmla="*/ 57 w 57"/>
                <a:gd name="T3" fmla="*/ 44 h 57"/>
                <a:gd name="T4" fmla="*/ 45 w 57"/>
                <a:gd name="T5" fmla="*/ 57 h 57"/>
                <a:gd name="T6" fmla="*/ 13 w 57"/>
                <a:gd name="T7" fmla="*/ 57 h 57"/>
                <a:gd name="T8" fmla="*/ 0 w 57"/>
                <a:gd name="T9" fmla="*/ 44 h 57"/>
                <a:gd name="T10" fmla="*/ 0 w 57"/>
                <a:gd name="T11" fmla="*/ 12 h 57"/>
                <a:gd name="T12" fmla="*/ 13 w 57"/>
                <a:gd name="T13" fmla="*/ 0 h 57"/>
                <a:gd name="T14" fmla="*/ 45 w 57"/>
                <a:gd name="T15" fmla="*/ 0 h 57"/>
                <a:gd name="T16" fmla="*/ 57 w 57"/>
                <a:gd name="T17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57">
                  <a:moveTo>
                    <a:pt x="57" y="12"/>
                  </a:moveTo>
                  <a:cubicBezTo>
                    <a:pt x="57" y="44"/>
                    <a:pt x="57" y="44"/>
                    <a:pt x="57" y="44"/>
                  </a:cubicBezTo>
                  <a:cubicBezTo>
                    <a:pt x="57" y="51"/>
                    <a:pt x="51" y="57"/>
                    <a:pt x="45" y="57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6" y="57"/>
                    <a:pt x="0" y="51"/>
                    <a:pt x="0" y="4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51" y="0"/>
                    <a:pt x="57" y="5"/>
                    <a:pt x="57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p>
              <a:pPr defTabSz="914400"/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048761" name="Freeform 52"/>
            <p:cNvSpPr/>
            <p:nvPr/>
          </p:nvSpPr>
          <p:spPr bwMode="auto">
            <a:xfrm>
              <a:off x="3976688" y="3997325"/>
              <a:ext cx="42863" cy="44450"/>
            </a:xfrm>
            <a:custGeom>
              <a:avLst/>
              <a:gdLst>
                <a:gd name="T0" fmla="*/ 57 w 57"/>
                <a:gd name="T1" fmla="*/ 12 h 57"/>
                <a:gd name="T2" fmla="*/ 57 w 57"/>
                <a:gd name="T3" fmla="*/ 44 h 57"/>
                <a:gd name="T4" fmla="*/ 44 w 57"/>
                <a:gd name="T5" fmla="*/ 57 h 57"/>
                <a:gd name="T6" fmla="*/ 13 w 57"/>
                <a:gd name="T7" fmla="*/ 57 h 57"/>
                <a:gd name="T8" fmla="*/ 0 w 57"/>
                <a:gd name="T9" fmla="*/ 44 h 57"/>
                <a:gd name="T10" fmla="*/ 0 w 57"/>
                <a:gd name="T11" fmla="*/ 12 h 57"/>
                <a:gd name="T12" fmla="*/ 13 w 57"/>
                <a:gd name="T13" fmla="*/ 0 h 57"/>
                <a:gd name="T14" fmla="*/ 44 w 57"/>
                <a:gd name="T15" fmla="*/ 0 h 57"/>
                <a:gd name="T16" fmla="*/ 57 w 57"/>
                <a:gd name="T17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57">
                  <a:moveTo>
                    <a:pt x="57" y="12"/>
                  </a:moveTo>
                  <a:cubicBezTo>
                    <a:pt x="57" y="44"/>
                    <a:pt x="57" y="44"/>
                    <a:pt x="57" y="44"/>
                  </a:cubicBezTo>
                  <a:cubicBezTo>
                    <a:pt x="57" y="51"/>
                    <a:pt x="51" y="57"/>
                    <a:pt x="44" y="57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6" y="57"/>
                    <a:pt x="0" y="51"/>
                    <a:pt x="0" y="4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1" y="0"/>
                    <a:pt x="57" y="5"/>
                    <a:pt x="57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p>
              <a:pPr defTabSz="914400"/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048762" name="Freeform 53"/>
            <p:cNvSpPr/>
            <p:nvPr/>
          </p:nvSpPr>
          <p:spPr bwMode="auto">
            <a:xfrm>
              <a:off x="3976688" y="4049713"/>
              <a:ext cx="42863" cy="42863"/>
            </a:xfrm>
            <a:custGeom>
              <a:avLst/>
              <a:gdLst>
                <a:gd name="T0" fmla="*/ 57 w 57"/>
                <a:gd name="T1" fmla="*/ 12 h 57"/>
                <a:gd name="T2" fmla="*/ 57 w 57"/>
                <a:gd name="T3" fmla="*/ 44 h 57"/>
                <a:gd name="T4" fmla="*/ 44 w 57"/>
                <a:gd name="T5" fmla="*/ 57 h 57"/>
                <a:gd name="T6" fmla="*/ 13 w 57"/>
                <a:gd name="T7" fmla="*/ 57 h 57"/>
                <a:gd name="T8" fmla="*/ 0 w 57"/>
                <a:gd name="T9" fmla="*/ 44 h 57"/>
                <a:gd name="T10" fmla="*/ 0 w 57"/>
                <a:gd name="T11" fmla="*/ 12 h 57"/>
                <a:gd name="T12" fmla="*/ 13 w 57"/>
                <a:gd name="T13" fmla="*/ 0 h 57"/>
                <a:gd name="T14" fmla="*/ 44 w 57"/>
                <a:gd name="T15" fmla="*/ 0 h 57"/>
                <a:gd name="T16" fmla="*/ 57 w 57"/>
                <a:gd name="T17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57">
                  <a:moveTo>
                    <a:pt x="57" y="12"/>
                  </a:moveTo>
                  <a:cubicBezTo>
                    <a:pt x="57" y="44"/>
                    <a:pt x="57" y="44"/>
                    <a:pt x="57" y="44"/>
                  </a:cubicBezTo>
                  <a:cubicBezTo>
                    <a:pt x="57" y="51"/>
                    <a:pt x="51" y="57"/>
                    <a:pt x="44" y="57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6" y="57"/>
                    <a:pt x="0" y="51"/>
                    <a:pt x="0" y="4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1" y="0"/>
                    <a:pt x="57" y="5"/>
                    <a:pt x="57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p>
              <a:pPr defTabSz="914400"/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048763" name="Freeform 54"/>
            <p:cNvSpPr/>
            <p:nvPr/>
          </p:nvSpPr>
          <p:spPr bwMode="auto">
            <a:xfrm>
              <a:off x="4037013" y="4049713"/>
              <a:ext cx="44450" cy="42863"/>
            </a:xfrm>
            <a:custGeom>
              <a:avLst/>
              <a:gdLst>
                <a:gd name="T0" fmla="*/ 57 w 57"/>
                <a:gd name="T1" fmla="*/ 12 h 57"/>
                <a:gd name="T2" fmla="*/ 57 w 57"/>
                <a:gd name="T3" fmla="*/ 44 h 57"/>
                <a:gd name="T4" fmla="*/ 45 w 57"/>
                <a:gd name="T5" fmla="*/ 57 h 57"/>
                <a:gd name="T6" fmla="*/ 13 w 57"/>
                <a:gd name="T7" fmla="*/ 57 h 57"/>
                <a:gd name="T8" fmla="*/ 0 w 57"/>
                <a:gd name="T9" fmla="*/ 44 h 57"/>
                <a:gd name="T10" fmla="*/ 0 w 57"/>
                <a:gd name="T11" fmla="*/ 12 h 57"/>
                <a:gd name="T12" fmla="*/ 13 w 57"/>
                <a:gd name="T13" fmla="*/ 0 h 57"/>
                <a:gd name="T14" fmla="*/ 45 w 57"/>
                <a:gd name="T15" fmla="*/ 0 h 57"/>
                <a:gd name="T16" fmla="*/ 57 w 57"/>
                <a:gd name="T17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57">
                  <a:moveTo>
                    <a:pt x="57" y="12"/>
                  </a:moveTo>
                  <a:cubicBezTo>
                    <a:pt x="57" y="44"/>
                    <a:pt x="57" y="44"/>
                    <a:pt x="57" y="44"/>
                  </a:cubicBezTo>
                  <a:cubicBezTo>
                    <a:pt x="57" y="51"/>
                    <a:pt x="51" y="57"/>
                    <a:pt x="45" y="57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6" y="57"/>
                    <a:pt x="0" y="51"/>
                    <a:pt x="0" y="4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51" y="0"/>
                    <a:pt x="57" y="5"/>
                    <a:pt x="57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p>
              <a:pPr defTabSz="914400"/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048764" name="Freeform 55"/>
            <p:cNvSpPr/>
            <p:nvPr/>
          </p:nvSpPr>
          <p:spPr bwMode="auto">
            <a:xfrm>
              <a:off x="3976688" y="3946525"/>
              <a:ext cx="42863" cy="42863"/>
            </a:xfrm>
            <a:custGeom>
              <a:avLst/>
              <a:gdLst>
                <a:gd name="T0" fmla="*/ 57 w 57"/>
                <a:gd name="T1" fmla="*/ 12 h 57"/>
                <a:gd name="T2" fmla="*/ 57 w 57"/>
                <a:gd name="T3" fmla="*/ 44 h 57"/>
                <a:gd name="T4" fmla="*/ 44 w 57"/>
                <a:gd name="T5" fmla="*/ 57 h 57"/>
                <a:gd name="T6" fmla="*/ 13 w 57"/>
                <a:gd name="T7" fmla="*/ 57 h 57"/>
                <a:gd name="T8" fmla="*/ 0 w 57"/>
                <a:gd name="T9" fmla="*/ 44 h 57"/>
                <a:gd name="T10" fmla="*/ 0 w 57"/>
                <a:gd name="T11" fmla="*/ 12 h 57"/>
                <a:gd name="T12" fmla="*/ 13 w 57"/>
                <a:gd name="T13" fmla="*/ 0 h 57"/>
                <a:gd name="T14" fmla="*/ 44 w 57"/>
                <a:gd name="T15" fmla="*/ 0 h 57"/>
                <a:gd name="T16" fmla="*/ 57 w 57"/>
                <a:gd name="T17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57">
                  <a:moveTo>
                    <a:pt x="57" y="12"/>
                  </a:moveTo>
                  <a:cubicBezTo>
                    <a:pt x="57" y="44"/>
                    <a:pt x="57" y="44"/>
                    <a:pt x="57" y="44"/>
                  </a:cubicBezTo>
                  <a:cubicBezTo>
                    <a:pt x="57" y="51"/>
                    <a:pt x="51" y="57"/>
                    <a:pt x="44" y="57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6" y="57"/>
                    <a:pt x="0" y="51"/>
                    <a:pt x="0" y="4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1" y="0"/>
                    <a:pt x="57" y="5"/>
                    <a:pt x="57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p>
              <a:pPr defTabSz="914400"/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048765" name="Freeform 56"/>
            <p:cNvSpPr/>
            <p:nvPr/>
          </p:nvSpPr>
          <p:spPr bwMode="auto">
            <a:xfrm>
              <a:off x="4037013" y="4100513"/>
              <a:ext cx="44450" cy="44450"/>
            </a:xfrm>
            <a:custGeom>
              <a:avLst/>
              <a:gdLst>
                <a:gd name="T0" fmla="*/ 57 w 57"/>
                <a:gd name="T1" fmla="*/ 12 h 57"/>
                <a:gd name="T2" fmla="*/ 57 w 57"/>
                <a:gd name="T3" fmla="*/ 44 h 57"/>
                <a:gd name="T4" fmla="*/ 45 w 57"/>
                <a:gd name="T5" fmla="*/ 57 h 57"/>
                <a:gd name="T6" fmla="*/ 13 w 57"/>
                <a:gd name="T7" fmla="*/ 57 h 57"/>
                <a:gd name="T8" fmla="*/ 0 w 57"/>
                <a:gd name="T9" fmla="*/ 44 h 57"/>
                <a:gd name="T10" fmla="*/ 0 w 57"/>
                <a:gd name="T11" fmla="*/ 12 h 57"/>
                <a:gd name="T12" fmla="*/ 13 w 57"/>
                <a:gd name="T13" fmla="*/ 0 h 57"/>
                <a:gd name="T14" fmla="*/ 45 w 57"/>
                <a:gd name="T15" fmla="*/ 0 h 57"/>
                <a:gd name="T16" fmla="*/ 57 w 57"/>
                <a:gd name="T17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57">
                  <a:moveTo>
                    <a:pt x="57" y="12"/>
                  </a:moveTo>
                  <a:cubicBezTo>
                    <a:pt x="57" y="44"/>
                    <a:pt x="57" y="44"/>
                    <a:pt x="57" y="44"/>
                  </a:cubicBezTo>
                  <a:cubicBezTo>
                    <a:pt x="57" y="51"/>
                    <a:pt x="51" y="57"/>
                    <a:pt x="45" y="57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6" y="57"/>
                    <a:pt x="0" y="51"/>
                    <a:pt x="0" y="4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51" y="0"/>
                    <a:pt x="57" y="5"/>
                    <a:pt x="57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p>
              <a:pPr defTabSz="914400"/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048766" name="Freeform 57"/>
            <p:cNvSpPr/>
            <p:nvPr/>
          </p:nvSpPr>
          <p:spPr bwMode="auto">
            <a:xfrm>
              <a:off x="3849688" y="3840163"/>
              <a:ext cx="236538" cy="79375"/>
            </a:xfrm>
            <a:custGeom>
              <a:avLst/>
              <a:gdLst>
                <a:gd name="T0" fmla="*/ 287 w 308"/>
                <a:gd name="T1" fmla="*/ 0 h 105"/>
                <a:gd name="T2" fmla="*/ 21 w 308"/>
                <a:gd name="T3" fmla="*/ 0 h 105"/>
                <a:gd name="T4" fmla="*/ 0 w 308"/>
                <a:gd name="T5" fmla="*/ 26 h 105"/>
                <a:gd name="T6" fmla="*/ 0 w 308"/>
                <a:gd name="T7" fmla="*/ 79 h 105"/>
                <a:gd name="T8" fmla="*/ 21 w 308"/>
                <a:gd name="T9" fmla="*/ 105 h 105"/>
                <a:gd name="T10" fmla="*/ 287 w 308"/>
                <a:gd name="T11" fmla="*/ 105 h 105"/>
                <a:gd name="T12" fmla="*/ 308 w 308"/>
                <a:gd name="T13" fmla="*/ 79 h 105"/>
                <a:gd name="T14" fmla="*/ 308 w 308"/>
                <a:gd name="T15" fmla="*/ 26 h 105"/>
                <a:gd name="T16" fmla="*/ 287 w 308"/>
                <a:gd name="T17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05">
                  <a:moveTo>
                    <a:pt x="287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10" y="0"/>
                    <a:pt x="0" y="11"/>
                    <a:pt x="0" y="26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94"/>
                    <a:pt x="10" y="105"/>
                    <a:pt x="21" y="105"/>
                  </a:cubicBezTo>
                  <a:cubicBezTo>
                    <a:pt x="287" y="105"/>
                    <a:pt x="287" y="105"/>
                    <a:pt x="287" y="105"/>
                  </a:cubicBezTo>
                  <a:cubicBezTo>
                    <a:pt x="298" y="105"/>
                    <a:pt x="308" y="94"/>
                    <a:pt x="308" y="79"/>
                  </a:cubicBezTo>
                  <a:cubicBezTo>
                    <a:pt x="308" y="26"/>
                    <a:pt x="308" y="26"/>
                    <a:pt x="308" y="26"/>
                  </a:cubicBezTo>
                  <a:cubicBezTo>
                    <a:pt x="308" y="11"/>
                    <a:pt x="298" y="0"/>
                    <a:pt x="2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p>
              <a:pPr defTabSz="914400"/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048767" name="Freeform 58"/>
            <p:cNvSpPr/>
            <p:nvPr/>
          </p:nvSpPr>
          <p:spPr bwMode="auto">
            <a:xfrm>
              <a:off x="3921125" y="3862388"/>
              <a:ext cx="15875" cy="34925"/>
            </a:xfrm>
            <a:custGeom>
              <a:avLst/>
              <a:gdLst>
                <a:gd name="T0" fmla="*/ 5 w 10"/>
                <a:gd name="T1" fmla="*/ 4 h 22"/>
                <a:gd name="T2" fmla="*/ 5 w 10"/>
                <a:gd name="T3" fmla="*/ 4 h 22"/>
                <a:gd name="T4" fmla="*/ 1 w 10"/>
                <a:gd name="T5" fmla="*/ 6 h 22"/>
                <a:gd name="T6" fmla="*/ 0 w 10"/>
                <a:gd name="T7" fmla="*/ 2 h 22"/>
                <a:gd name="T8" fmla="*/ 5 w 10"/>
                <a:gd name="T9" fmla="*/ 0 h 22"/>
                <a:gd name="T10" fmla="*/ 10 w 10"/>
                <a:gd name="T11" fmla="*/ 0 h 22"/>
                <a:gd name="T12" fmla="*/ 10 w 10"/>
                <a:gd name="T13" fmla="*/ 22 h 22"/>
                <a:gd name="T14" fmla="*/ 5 w 10"/>
                <a:gd name="T15" fmla="*/ 22 h 22"/>
                <a:gd name="T16" fmla="*/ 5 w 10"/>
                <a:gd name="T17" fmla="*/ 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22">
                  <a:moveTo>
                    <a:pt x="5" y="4"/>
                  </a:moveTo>
                  <a:lnTo>
                    <a:pt x="5" y="4"/>
                  </a:lnTo>
                  <a:lnTo>
                    <a:pt x="1" y="6"/>
                  </a:lnTo>
                  <a:lnTo>
                    <a:pt x="0" y="2"/>
                  </a:lnTo>
                  <a:lnTo>
                    <a:pt x="5" y="0"/>
                  </a:lnTo>
                  <a:lnTo>
                    <a:pt x="10" y="0"/>
                  </a:lnTo>
                  <a:lnTo>
                    <a:pt x="10" y="22"/>
                  </a:lnTo>
                  <a:lnTo>
                    <a:pt x="5" y="22"/>
                  </a:lnTo>
                  <a:lnTo>
                    <a:pt x="5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p>
              <a:pPr defTabSz="914400"/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048768" name="Freeform 59"/>
            <p:cNvSpPr/>
            <p:nvPr/>
          </p:nvSpPr>
          <p:spPr bwMode="auto">
            <a:xfrm>
              <a:off x="3944938" y="3860800"/>
              <a:ext cx="20638" cy="36513"/>
            </a:xfrm>
            <a:custGeom>
              <a:avLst/>
              <a:gdLst>
                <a:gd name="T0" fmla="*/ 0 w 27"/>
                <a:gd name="T1" fmla="*/ 48 h 48"/>
                <a:gd name="T2" fmla="*/ 0 w 27"/>
                <a:gd name="T3" fmla="*/ 41 h 48"/>
                <a:gd name="T4" fmla="*/ 5 w 27"/>
                <a:gd name="T5" fmla="*/ 34 h 48"/>
                <a:gd name="T6" fmla="*/ 16 w 27"/>
                <a:gd name="T7" fmla="*/ 15 h 48"/>
                <a:gd name="T8" fmla="*/ 10 w 27"/>
                <a:gd name="T9" fmla="*/ 9 h 48"/>
                <a:gd name="T10" fmla="*/ 3 w 27"/>
                <a:gd name="T11" fmla="*/ 12 h 48"/>
                <a:gd name="T12" fmla="*/ 1 w 27"/>
                <a:gd name="T13" fmla="*/ 3 h 48"/>
                <a:gd name="T14" fmla="*/ 12 w 27"/>
                <a:gd name="T15" fmla="*/ 0 h 48"/>
                <a:gd name="T16" fmla="*/ 27 w 27"/>
                <a:gd name="T17" fmla="*/ 14 h 48"/>
                <a:gd name="T18" fmla="*/ 16 w 27"/>
                <a:gd name="T19" fmla="*/ 35 h 48"/>
                <a:gd name="T20" fmla="*/ 14 w 27"/>
                <a:gd name="T21" fmla="*/ 38 h 48"/>
                <a:gd name="T22" fmla="*/ 14 w 27"/>
                <a:gd name="T23" fmla="*/ 38 h 48"/>
                <a:gd name="T24" fmla="*/ 27 w 27"/>
                <a:gd name="T25" fmla="*/ 38 h 48"/>
                <a:gd name="T26" fmla="*/ 27 w 27"/>
                <a:gd name="T27" fmla="*/ 48 h 48"/>
                <a:gd name="T28" fmla="*/ 0 w 27"/>
                <a:gd name="T29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" h="48">
                  <a:moveTo>
                    <a:pt x="0" y="48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12" y="26"/>
                    <a:pt x="16" y="21"/>
                    <a:pt x="16" y="15"/>
                  </a:cubicBezTo>
                  <a:cubicBezTo>
                    <a:pt x="16" y="12"/>
                    <a:pt x="14" y="9"/>
                    <a:pt x="10" y="9"/>
                  </a:cubicBezTo>
                  <a:cubicBezTo>
                    <a:pt x="7" y="9"/>
                    <a:pt x="5" y="11"/>
                    <a:pt x="3" y="1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3" y="1"/>
                    <a:pt x="8" y="0"/>
                    <a:pt x="12" y="0"/>
                  </a:cubicBezTo>
                  <a:cubicBezTo>
                    <a:pt x="24" y="0"/>
                    <a:pt x="27" y="8"/>
                    <a:pt x="27" y="14"/>
                  </a:cubicBezTo>
                  <a:cubicBezTo>
                    <a:pt x="27" y="23"/>
                    <a:pt x="21" y="30"/>
                    <a:pt x="16" y="35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7" y="48"/>
                    <a:pt x="27" y="48"/>
                    <a:pt x="27" y="48"/>
                  </a:cubicBezTo>
                  <a:lnTo>
                    <a:pt x="0" y="4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p>
              <a:pPr defTabSz="914400"/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048769" name="Freeform 60"/>
            <p:cNvSpPr/>
            <p:nvPr/>
          </p:nvSpPr>
          <p:spPr bwMode="auto">
            <a:xfrm>
              <a:off x="3970338" y="3860800"/>
              <a:ext cx="19050" cy="38100"/>
            </a:xfrm>
            <a:custGeom>
              <a:avLst/>
              <a:gdLst>
                <a:gd name="T0" fmla="*/ 1 w 26"/>
                <a:gd name="T1" fmla="*/ 38 h 49"/>
                <a:gd name="T2" fmla="*/ 8 w 26"/>
                <a:gd name="T3" fmla="*/ 40 h 49"/>
                <a:gd name="T4" fmla="*/ 15 w 26"/>
                <a:gd name="T5" fmla="*/ 34 h 49"/>
                <a:gd name="T6" fmla="*/ 7 w 26"/>
                <a:gd name="T7" fmla="*/ 27 h 49"/>
                <a:gd name="T8" fmla="*/ 5 w 26"/>
                <a:gd name="T9" fmla="*/ 27 h 49"/>
                <a:gd name="T10" fmla="*/ 5 w 26"/>
                <a:gd name="T11" fmla="*/ 19 h 49"/>
                <a:gd name="T12" fmla="*/ 6 w 26"/>
                <a:gd name="T13" fmla="*/ 19 h 49"/>
                <a:gd name="T14" fmla="*/ 14 w 26"/>
                <a:gd name="T15" fmla="*/ 14 h 49"/>
                <a:gd name="T16" fmla="*/ 9 w 26"/>
                <a:gd name="T17" fmla="*/ 9 h 49"/>
                <a:gd name="T18" fmla="*/ 3 w 26"/>
                <a:gd name="T19" fmla="*/ 11 h 49"/>
                <a:gd name="T20" fmla="*/ 1 w 26"/>
                <a:gd name="T21" fmla="*/ 2 h 49"/>
                <a:gd name="T22" fmla="*/ 12 w 26"/>
                <a:gd name="T23" fmla="*/ 0 h 49"/>
                <a:gd name="T24" fmla="*/ 25 w 26"/>
                <a:gd name="T25" fmla="*/ 12 h 49"/>
                <a:gd name="T26" fmla="*/ 18 w 26"/>
                <a:gd name="T27" fmla="*/ 22 h 49"/>
                <a:gd name="T28" fmla="*/ 18 w 26"/>
                <a:gd name="T29" fmla="*/ 22 h 49"/>
                <a:gd name="T30" fmla="*/ 26 w 26"/>
                <a:gd name="T31" fmla="*/ 34 h 49"/>
                <a:gd name="T32" fmla="*/ 10 w 26"/>
                <a:gd name="T33" fmla="*/ 49 h 49"/>
                <a:gd name="T34" fmla="*/ 0 w 26"/>
                <a:gd name="T35" fmla="*/ 47 h 49"/>
                <a:gd name="T36" fmla="*/ 1 w 26"/>
                <a:gd name="T37" fmla="*/ 38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6" h="49">
                  <a:moveTo>
                    <a:pt x="1" y="38"/>
                  </a:moveTo>
                  <a:cubicBezTo>
                    <a:pt x="3" y="39"/>
                    <a:pt x="6" y="40"/>
                    <a:pt x="8" y="40"/>
                  </a:cubicBezTo>
                  <a:cubicBezTo>
                    <a:pt x="13" y="40"/>
                    <a:pt x="15" y="37"/>
                    <a:pt x="15" y="34"/>
                  </a:cubicBezTo>
                  <a:cubicBezTo>
                    <a:pt x="15" y="29"/>
                    <a:pt x="11" y="27"/>
                    <a:pt x="7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10" y="19"/>
                    <a:pt x="14" y="18"/>
                    <a:pt x="14" y="14"/>
                  </a:cubicBezTo>
                  <a:cubicBezTo>
                    <a:pt x="14" y="11"/>
                    <a:pt x="12" y="9"/>
                    <a:pt x="9" y="9"/>
                  </a:cubicBezTo>
                  <a:cubicBezTo>
                    <a:pt x="7" y="9"/>
                    <a:pt x="4" y="10"/>
                    <a:pt x="3" y="1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3" y="1"/>
                    <a:pt x="8" y="0"/>
                    <a:pt x="12" y="0"/>
                  </a:cubicBezTo>
                  <a:cubicBezTo>
                    <a:pt x="21" y="0"/>
                    <a:pt x="25" y="6"/>
                    <a:pt x="25" y="12"/>
                  </a:cubicBezTo>
                  <a:cubicBezTo>
                    <a:pt x="25" y="17"/>
                    <a:pt x="22" y="20"/>
                    <a:pt x="18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23" y="24"/>
                    <a:pt x="26" y="28"/>
                    <a:pt x="26" y="34"/>
                  </a:cubicBezTo>
                  <a:cubicBezTo>
                    <a:pt x="26" y="41"/>
                    <a:pt x="21" y="49"/>
                    <a:pt x="10" y="49"/>
                  </a:cubicBezTo>
                  <a:cubicBezTo>
                    <a:pt x="5" y="49"/>
                    <a:pt x="2" y="48"/>
                    <a:pt x="0" y="47"/>
                  </a:cubicBezTo>
                  <a:lnTo>
                    <a:pt x="1" y="3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p>
              <a:pPr defTabSz="914400"/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048770" name="Freeform 61"/>
            <p:cNvSpPr>
              <a:spLocks noEditPoints="1"/>
            </p:cNvSpPr>
            <p:nvPr/>
          </p:nvSpPr>
          <p:spPr bwMode="auto">
            <a:xfrm>
              <a:off x="3994150" y="3862388"/>
              <a:ext cx="23813" cy="34925"/>
            </a:xfrm>
            <a:custGeom>
              <a:avLst/>
              <a:gdLst>
                <a:gd name="T0" fmla="*/ 17 w 31"/>
                <a:gd name="T1" fmla="*/ 47 h 47"/>
                <a:gd name="T2" fmla="*/ 17 w 31"/>
                <a:gd name="T3" fmla="*/ 37 h 47"/>
                <a:gd name="T4" fmla="*/ 0 w 31"/>
                <a:gd name="T5" fmla="*/ 37 h 47"/>
                <a:gd name="T6" fmla="*/ 0 w 31"/>
                <a:gd name="T7" fmla="*/ 29 h 47"/>
                <a:gd name="T8" fmla="*/ 16 w 31"/>
                <a:gd name="T9" fmla="*/ 0 h 47"/>
                <a:gd name="T10" fmla="*/ 27 w 31"/>
                <a:gd name="T11" fmla="*/ 0 h 47"/>
                <a:gd name="T12" fmla="*/ 27 w 31"/>
                <a:gd name="T13" fmla="*/ 28 h 47"/>
                <a:gd name="T14" fmla="*/ 31 w 31"/>
                <a:gd name="T15" fmla="*/ 28 h 47"/>
                <a:gd name="T16" fmla="*/ 31 w 31"/>
                <a:gd name="T17" fmla="*/ 37 h 47"/>
                <a:gd name="T18" fmla="*/ 27 w 31"/>
                <a:gd name="T19" fmla="*/ 37 h 47"/>
                <a:gd name="T20" fmla="*/ 27 w 31"/>
                <a:gd name="T21" fmla="*/ 47 h 47"/>
                <a:gd name="T22" fmla="*/ 17 w 31"/>
                <a:gd name="T23" fmla="*/ 47 h 47"/>
                <a:gd name="T24" fmla="*/ 17 w 31"/>
                <a:gd name="T25" fmla="*/ 28 h 47"/>
                <a:gd name="T26" fmla="*/ 17 w 31"/>
                <a:gd name="T27" fmla="*/ 19 h 47"/>
                <a:gd name="T28" fmla="*/ 17 w 31"/>
                <a:gd name="T29" fmla="*/ 12 h 47"/>
                <a:gd name="T30" fmla="*/ 17 w 31"/>
                <a:gd name="T31" fmla="*/ 12 h 47"/>
                <a:gd name="T32" fmla="*/ 14 w 31"/>
                <a:gd name="T33" fmla="*/ 19 h 47"/>
                <a:gd name="T34" fmla="*/ 10 w 31"/>
                <a:gd name="T35" fmla="*/ 27 h 47"/>
                <a:gd name="T36" fmla="*/ 10 w 31"/>
                <a:gd name="T37" fmla="*/ 28 h 47"/>
                <a:gd name="T38" fmla="*/ 17 w 31"/>
                <a:gd name="T39" fmla="*/ 2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1" h="47">
                  <a:moveTo>
                    <a:pt x="17" y="47"/>
                  </a:moveTo>
                  <a:cubicBezTo>
                    <a:pt x="17" y="37"/>
                    <a:pt x="17" y="37"/>
                    <a:pt x="17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27" y="37"/>
                    <a:pt x="27" y="37"/>
                    <a:pt x="27" y="37"/>
                  </a:cubicBezTo>
                  <a:cubicBezTo>
                    <a:pt x="27" y="47"/>
                    <a:pt x="27" y="47"/>
                    <a:pt x="27" y="47"/>
                  </a:cubicBezTo>
                  <a:lnTo>
                    <a:pt x="17" y="47"/>
                  </a:lnTo>
                  <a:close/>
                  <a:moveTo>
                    <a:pt x="17" y="28"/>
                  </a:moveTo>
                  <a:cubicBezTo>
                    <a:pt x="17" y="19"/>
                    <a:pt x="17" y="19"/>
                    <a:pt x="17" y="19"/>
                  </a:cubicBezTo>
                  <a:cubicBezTo>
                    <a:pt x="17" y="17"/>
                    <a:pt x="17" y="15"/>
                    <a:pt x="17" y="12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6" y="14"/>
                    <a:pt x="15" y="17"/>
                    <a:pt x="14" y="1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8"/>
                    <a:pt x="10" y="28"/>
                    <a:pt x="10" y="28"/>
                  </a:cubicBezTo>
                  <a:lnTo>
                    <a:pt x="17" y="2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p>
              <a:pPr defTabSz="914400"/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048771" name="Freeform 62"/>
            <p:cNvSpPr/>
            <p:nvPr/>
          </p:nvSpPr>
          <p:spPr bwMode="auto">
            <a:xfrm>
              <a:off x="4019550" y="3862388"/>
              <a:ext cx="20638" cy="36513"/>
            </a:xfrm>
            <a:custGeom>
              <a:avLst/>
              <a:gdLst>
                <a:gd name="T0" fmla="*/ 26 w 27"/>
                <a:gd name="T1" fmla="*/ 9 h 48"/>
                <a:gd name="T2" fmla="*/ 13 w 27"/>
                <a:gd name="T3" fmla="*/ 9 h 48"/>
                <a:gd name="T4" fmla="*/ 13 w 27"/>
                <a:gd name="T5" fmla="*/ 16 h 48"/>
                <a:gd name="T6" fmla="*/ 14 w 27"/>
                <a:gd name="T7" fmla="*/ 16 h 48"/>
                <a:gd name="T8" fmla="*/ 23 w 27"/>
                <a:gd name="T9" fmla="*/ 20 h 48"/>
                <a:gd name="T10" fmla="*/ 27 w 27"/>
                <a:gd name="T11" fmla="*/ 31 h 48"/>
                <a:gd name="T12" fmla="*/ 10 w 27"/>
                <a:gd name="T13" fmla="*/ 48 h 48"/>
                <a:gd name="T14" fmla="*/ 0 w 27"/>
                <a:gd name="T15" fmla="*/ 46 h 48"/>
                <a:gd name="T16" fmla="*/ 2 w 27"/>
                <a:gd name="T17" fmla="*/ 37 h 48"/>
                <a:gd name="T18" fmla="*/ 9 w 27"/>
                <a:gd name="T19" fmla="*/ 39 h 48"/>
                <a:gd name="T20" fmla="*/ 16 w 27"/>
                <a:gd name="T21" fmla="*/ 32 h 48"/>
                <a:gd name="T22" fmla="*/ 6 w 27"/>
                <a:gd name="T23" fmla="*/ 24 h 48"/>
                <a:gd name="T24" fmla="*/ 3 w 27"/>
                <a:gd name="T25" fmla="*/ 24 h 48"/>
                <a:gd name="T26" fmla="*/ 5 w 27"/>
                <a:gd name="T27" fmla="*/ 0 h 48"/>
                <a:gd name="T28" fmla="*/ 26 w 27"/>
                <a:gd name="T29" fmla="*/ 0 h 48"/>
                <a:gd name="T30" fmla="*/ 26 w 27"/>
                <a:gd name="T31" fmla="*/ 9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7" h="48">
                  <a:moveTo>
                    <a:pt x="26" y="9"/>
                  </a:moveTo>
                  <a:cubicBezTo>
                    <a:pt x="13" y="9"/>
                    <a:pt x="13" y="9"/>
                    <a:pt x="13" y="9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4" y="16"/>
                    <a:pt x="14" y="16"/>
                  </a:cubicBezTo>
                  <a:cubicBezTo>
                    <a:pt x="16" y="16"/>
                    <a:pt x="20" y="17"/>
                    <a:pt x="23" y="20"/>
                  </a:cubicBezTo>
                  <a:cubicBezTo>
                    <a:pt x="26" y="22"/>
                    <a:pt x="27" y="26"/>
                    <a:pt x="27" y="31"/>
                  </a:cubicBezTo>
                  <a:cubicBezTo>
                    <a:pt x="27" y="40"/>
                    <a:pt x="21" y="48"/>
                    <a:pt x="10" y="48"/>
                  </a:cubicBezTo>
                  <a:cubicBezTo>
                    <a:pt x="6" y="48"/>
                    <a:pt x="2" y="47"/>
                    <a:pt x="0" y="46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4" y="38"/>
                    <a:pt x="6" y="39"/>
                    <a:pt x="9" y="39"/>
                  </a:cubicBezTo>
                  <a:cubicBezTo>
                    <a:pt x="13" y="39"/>
                    <a:pt x="16" y="36"/>
                    <a:pt x="16" y="32"/>
                  </a:cubicBezTo>
                  <a:cubicBezTo>
                    <a:pt x="16" y="26"/>
                    <a:pt x="11" y="24"/>
                    <a:pt x="6" y="24"/>
                  </a:cubicBezTo>
                  <a:cubicBezTo>
                    <a:pt x="5" y="24"/>
                    <a:pt x="4" y="24"/>
                    <a:pt x="3" y="24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6" y="0"/>
                    <a:pt x="26" y="0"/>
                    <a:pt x="26" y="0"/>
                  </a:cubicBezTo>
                  <a:lnTo>
                    <a:pt x="26" y="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p>
              <a:pPr defTabSz="914400"/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048772" name="Freeform 63"/>
            <p:cNvSpPr>
              <a:spLocks noEditPoints="1"/>
            </p:cNvSpPr>
            <p:nvPr/>
          </p:nvSpPr>
          <p:spPr bwMode="auto">
            <a:xfrm>
              <a:off x="4044950" y="3860800"/>
              <a:ext cx="22225" cy="38100"/>
            </a:xfrm>
            <a:custGeom>
              <a:avLst/>
              <a:gdLst>
                <a:gd name="T0" fmla="*/ 26 w 30"/>
                <a:gd name="T1" fmla="*/ 9 h 49"/>
                <a:gd name="T2" fmla="*/ 22 w 30"/>
                <a:gd name="T3" fmla="*/ 10 h 49"/>
                <a:gd name="T4" fmla="*/ 12 w 30"/>
                <a:gd name="T5" fmla="*/ 20 h 49"/>
                <a:gd name="T6" fmla="*/ 12 w 30"/>
                <a:gd name="T7" fmla="*/ 20 h 49"/>
                <a:gd name="T8" fmla="*/ 19 w 30"/>
                <a:gd name="T9" fmla="*/ 17 h 49"/>
                <a:gd name="T10" fmla="*/ 30 w 30"/>
                <a:gd name="T11" fmla="*/ 32 h 49"/>
                <a:gd name="T12" fmla="*/ 16 w 30"/>
                <a:gd name="T13" fmla="*/ 49 h 49"/>
                <a:gd name="T14" fmla="*/ 0 w 30"/>
                <a:gd name="T15" fmla="*/ 29 h 49"/>
                <a:gd name="T16" fmla="*/ 9 w 30"/>
                <a:gd name="T17" fmla="*/ 7 h 49"/>
                <a:gd name="T18" fmla="*/ 20 w 30"/>
                <a:gd name="T19" fmla="*/ 1 h 49"/>
                <a:gd name="T20" fmla="*/ 26 w 30"/>
                <a:gd name="T21" fmla="*/ 0 h 49"/>
                <a:gd name="T22" fmla="*/ 26 w 30"/>
                <a:gd name="T23" fmla="*/ 9 h 49"/>
                <a:gd name="T24" fmla="*/ 19 w 30"/>
                <a:gd name="T25" fmla="*/ 31 h 49"/>
                <a:gd name="T26" fmla="*/ 15 w 30"/>
                <a:gd name="T27" fmla="*/ 25 h 49"/>
                <a:gd name="T28" fmla="*/ 12 w 30"/>
                <a:gd name="T29" fmla="*/ 27 h 49"/>
                <a:gd name="T30" fmla="*/ 12 w 30"/>
                <a:gd name="T31" fmla="*/ 32 h 49"/>
                <a:gd name="T32" fmla="*/ 15 w 30"/>
                <a:gd name="T33" fmla="*/ 41 h 49"/>
                <a:gd name="T34" fmla="*/ 19 w 30"/>
                <a:gd name="T35" fmla="*/ 3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0" h="49">
                  <a:moveTo>
                    <a:pt x="26" y="9"/>
                  </a:moveTo>
                  <a:cubicBezTo>
                    <a:pt x="25" y="9"/>
                    <a:pt x="23" y="9"/>
                    <a:pt x="22" y="10"/>
                  </a:cubicBezTo>
                  <a:cubicBezTo>
                    <a:pt x="16" y="11"/>
                    <a:pt x="13" y="15"/>
                    <a:pt x="12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4" y="18"/>
                    <a:pt x="16" y="17"/>
                    <a:pt x="19" y="17"/>
                  </a:cubicBezTo>
                  <a:cubicBezTo>
                    <a:pt x="26" y="17"/>
                    <a:pt x="30" y="23"/>
                    <a:pt x="30" y="32"/>
                  </a:cubicBezTo>
                  <a:cubicBezTo>
                    <a:pt x="30" y="40"/>
                    <a:pt x="26" y="49"/>
                    <a:pt x="16" y="49"/>
                  </a:cubicBezTo>
                  <a:cubicBezTo>
                    <a:pt x="6" y="49"/>
                    <a:pt x="0" y="41"/>
                    <a:pt x="0" y="29"/>
                  </a:cubicBezTo>
                  <a:cubicBezTo>
                    <a:pt x="0" y="18"/>
                    <a:pt x="4" y="11"/>
                    <a:pt x="9" y="7"/>
                  </a:cubicBezTo>
                  <a:cubicBezTo>
                    <a:pt x="12" y="3"/>
                    <a:pt x="17" y="1"/>
                    <a:pt x="20" y="1"/>
                  </a:cubicBezTo>
                  <a:cubicBezTo>
                    <a:pt x="23" y="0"/>
                    <a:pt x="25" y="0"/>
                    <a:pt x="26" y="0"/>
                  </a:cubicBezTo>
                  <a:lnTo>
                    <a:pt x="26" y="9"/>
                  </a:lnTo>
                  <a:close/>
                  <a:moveTo>
                    <a:pt x="19" y="31"/>
                  </a:moveTo>
                  <a:cubicBezTo>
                    <a:pt x="19" y="29"/>
                    <a:pt x="18" y="25"/>
                    <a:pt x="15" y="25"/>
                  </a:cubicBezTo>
                  <a:cubicBezTo>
                    <a:pt x="14" y="25"/>
                    <a:pt x="13" y="26"/>
                    <a:pt x="12" y="27"/>
                  </a:cubicBezTo>
                  <a:cubicBezTo>
                    <a:pt x="12" y="28"/>
                    <a:pt x="12" y="29"/>
                    <a:pt x="12" y="32"/>
                  </a:cubicBezTo>
                  <a:cubicBezTo>
                    <a:pt x="12" y="37"/>
                    <a:pt x="13" y="41"/>
                    <a:pt x="15" y="41"/>
                  </a:cubicBezTo>
                  <a:cubicBezTo>
                    <a:pt x="19" y="41"/>
                    <a:pt x="19" y="36"/>
                    <a:pt x="19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p>
              <a:pPr defTabSz="914400"/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</p:grpSp>
      <p:grpSp>
        <p:nvGrpSpPr>
          <p:cNvPr id="82" name="Group 69"/>
          <p:cNvGrpSpPr/>
          <p:nvPr/>
        </p:nvGrpSpPr>
        <p:grpSpPr>
          <a:xfrm>
            <a:off x="2721801" y="1123518"/>
            <a:ext cx="185972" cy="195566"/>
            <a:chOff x="2919413" y="3781425"/>
            <a:chExt cx="400050" cy="420688"/>
          </a:xfrm>
          <a:solidFill>
            <a:schemeClr val="accent4"/>
          </a:solidFill>
        </p:grpSpPr>
        <p:sp>
          <p:nvSpPr>
            <p:cNvPr id="1048773" name="Freeform 64"/>
            <p:cNvSpPr>
              <a:spLocks noEditPoints="1"/>
            </p:cNvSpPr>
            <p:nvPr/>
          </p:nvSpPr>
          <p:spPr bwMode="auto">
            <a:xfrm>
              <a:off x="3059113" y="3781425"/>
              <a:ext cx="120650" cy="420688"/>
            </a:xfrm>
            <a:custGeom>
              <a:avLst/>
              <a:gdLst>
                <a:gd name="T0" fmla="*/ 137 w 156"/>
                <a:gd name="T1" fmla="*/ 548 h 548"/>
                <a:gd name="T2" fmla="*/ 0 w 156"/>
                <a:gd name="T3" fmla="*/ 528 h 548"/>
                <a:gd name="T4" fmla="*/ 137 w 156"/>
                <a:gd name="T5" fmla="*/ 509 h 548"/>
                <a:gd name="T6" fmla="*/ 137 w 156"/>
                <a:gd name="T7" fmla="*/ 453 h 548"/>
                <a:gd name="T8" fmla="*/ 0 w 156"/>
                <a:gd name="T9" fmla="*/ 472 h 548"/>
                <a:gd name="T10" fmla="*/ 137 w 156"/>
                <a:gd name="T11" fmla="*/ 492 h 548"/>
                <a:gd name="T12" fmla="*/ 137 w 156"/>
                <a:gd name="T13" fmla="*/ 453 h 548"/>
                <a:gd name="T14" fmla="*/ 19 w 156"/>
                <a:gd name="T15" fmla="*/ 397 h 548"/>
                <a:gd name="T16" fmla="*/ 19 w 156"/>
                <a:gd name="T17" fmla="*/ 436 h 548"/>
                <a:gd name="T18" fmla="*/ 156 w 156"/>
                <a:gd name="T19" fmla="*/ 416 h 548"/>
                <a:gd name="T20" fmla="*/ 137 w 156"/>
                <a:gd name="T21" fmla="*/ 341 h 548"/>
                <a:gd name="T22" fmla="*/ 0 w 156"/>
                <a:gd name="T23" fmla="*/ 361 h 548"/>
                <a:gd name="T24" fmla="*/ 137 w 156"/>
                <a:gd name="T25" fmla="*/ 380 h 548"/>
                <a:gd name="T26" fmla="*/ 137 w 156"/>
                <a:gd name="T27" fmla="*/ 341 h 548"/>
                <a:gd name="T28" fmla="*/ 19 w 156"/>
                <a:gd name="T29" fmla="*/ 285 h 548"/>
                <a:gd name="T30" fmla="*/ 19 w 156"/>
                <a:gd name="T31" fmla="*/ 324 h 548"/>
                <a:gd name="T32" fmla="*/ 156 w 156"/>
                <a:gd name="T33" fmla="*/ 305 h 548"/>
                <a:gd name="T34" fmla="*/ 137 w 156"/>
                <a:gd name="T35" fmla="*/ 229 h 548"/>
                <a:gd name="T36" fmla="*/ 0 w 156"/>
                <a:gd name="T37" fmla="*/ 249 h 548"/>
                <a:gd name="T38" fmla="*/ 137 w 156"/>
                <a:gd name="T39" fmla="*/ 268 h 548"/>
                <a:gd name="T40" fmla="*/ 137 w 156"/>
                <a:gd name="T41" fmla="*/ 229 h 548"/>
                <a:gd name="T42" fmla="*/ 19 w 156"/>
                <a:gd name="T43" fmla="*/ 168 h 548"/>
                <a:gd name="T44" fmla="*/ 19 w 156"/>
                <a:gd name="T45" fmla="*/ 207 h 548"/>
                <a:gd name="T46" fmla="*/ 156 w 156"/>
                <a:gd name="T47" fmla="*/ 188 h 548"/>
                <a:gd name="T48" fmla="*/ 137 w 156"/>
                <a:gd name="T49" fmla="*/ 112 h 548"/>
                <a:gd name="T50" fmla="*/ 0 w 156"/>
                <a:gd name="T51" fmla="*/ 132 h 548"/>
                <a:gd name="T52" fmla="*/ 137 w 156"/>
                <a:gd name="T53" fmla="*/ 151 h 548"/>
                <a:gd name="T54" fmla="*/ 137 w 156"/>
                <a:gd name="T55" fmla="*/ 112 h 548"/>
                <a:gd name="T56" fmla="*/ 19 w 156"/>
                <a:gd name="T57" fmla="*/ 56 h 548"/>
                <a:gd name="T58" fmla="*/ 19 w 156"/>
                <a:gd name="T59" fmla="*/ 95 h 548"/>
                <a:gd name="T60" fmla="*/ 156 w 156"/>
                <a:gd name="T61" fmla="*/ 76 h 548"/>
                <a:gd name="T62" fmla="*/ 137 w 156"/>
                <a:gd name="T63" fmla="*/ 0 h 548"/>
                <a:gd name="T64" fmla="*/ 0 w 156"/>
                <a:gd name="T65" fmla="*/ 20 h 548"/>
                <a:gd name="T66" fmla="*/ 137 w 156"/>
                <a:gd name="T67" fmla="*/ 40 h 548"/>
                <a:gd name="T68" fmla="*/ 137 w 156"/>
                <a:gd name="T69" fmla="*/ 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6" h="548">
                  <a:moveTo>
                    <a:pt x="156" y="528"/>
                  </a:moveTo>
                  <a:cubicBezTo>
                    <a:pt x="156" y="539"/>
                    <a:pt x="148" y="548"/>
                    <a:pt x="137" y="548"/>
                  </a:cubicBezTo>
                  <a:cubicBezTo>
                    <a:pt x="19" y="548"/>
                    <a:pt x="19" y="548"/>
                    <a:pt x="19" y="548"/>
                  </a:cubicBezTo>
                  <a:cubicBezTo>
                    <a:pt x="8" y="548"/>
                    <a:pt x="0" y="539"/>
                    <a:pt x="0" y="528"/>
                  </a:cubicBezTo>
                  <a:cubicBezTo>
                    <a:pt x="0" y="517"/>
                    <a:pt x="8" y="509"/>
                    <a:pt x="19" y="509"/>
                  </a:cubicBezTo>
                  <a:cubicBezTo>
                    <a:pt x="137" y="509"/>
                    <a:pt x="137" y="509"/>
                    <a:pt x="137" y="509"/>
                  </a:cubicBezTo>
                  <a:cubicBezTo>
                    <a:pt x="148" y="509"/>
                    <a:pt x="156" y="517"/>
                    <a:pt x="156" y="528"/>
                  </a:cubicBezTo>
                  <a:close/>
                  <a:moveTo>
                    <a:pt x="137" y="453"/>
                  </a:moveTo>
                  <a:cubicBezTo>
                    <a:pt x="19" y="453"/>
                    <a:pt x="19" y="453"/>
                    <a:pt x="19" y="453"/>
                  </a:cubicBezTo>
                  <a:cubicBezTo>
                    <a:pt x="8" y="453"/>
                    <a:pt x="0" y="461"/>
                    <a:pt x="0" y="472"/>
                  </a:cubicBezTo>
                  <a:cubicBezTo>
                    <a:pt x="0" y="483"/>
                    <a:pt x="8" y="492"/>
                    <a:pt x="19" y="492"/>
                  </a:cubicBezTo>
                  <a:cubicBezTo>
                    <a:pt x="137" y="492"/>
                    <a:pt x="137" y="492"/>
                    <a:pt x="137" y="492"/>
                  </a:cubicBezTo>
                  <a:cubicBezTo>
                    <a:pt x="148" y="492"/>
                    <a:pt x="156" y="483"/>
                    <a:pt x="156" y="472"/>
                  </a:cubicBezTo>
                  <a:cubicBezTo>
                    <a:pt x="156" y="461"/>
                    <a:pt x="148" y="453"/>
                    <a:pt x="137" y="453"/>
                  </a:cubicBezTo>
                  <a:close/>
                  <a:moveTo>
                    <a:pt x="137" y="397"/>
                  </a:moveTo>
                  <a:cubicBezTo>
                    <a:pt x="19" y="397"/>
                    <a:pt x="19" y="397"/>
                    <a:pt x="19" y="397"/>
                  </a:cubicBezTo>
                  <a:cubicBezTo>
                    <a:pt x="8" y="397"/>
                    <a:pt x="0" y="406"/>
                    <a:pt x="0" y="416"/>
                  </a:cubicBezTo>
                  <a:cubicBezTo>
                    <a:pt x="0" y="427"/>
                    <a:pt x="8" y="436"/>
                    <a:pt x="19" y="436"/>
                  </a:cubicBezTo>
                  <a:cubicBezTo>
                    <a:pt x="137" y="436"/>
                    <a:pt x="137" y="436"/>
                    <a:pt x="137" y="436"/>
                  </a:cubicBezTo>
                  <a:cubicBezTo>
                    <a:pt x="148" y="436"/>
                    <a:pt x="156" y="427"/>
                    <a:pt x="156" y="416"/>
                  </a:cubicBezTo>
                  <a:cubicBezTo>
                    <a:pt x="156" y="406"/>
                    <a:pt x="148" y="397"/>
                    <a:pt x="137" y="397"/>
                  </a:cubicBezTo>
                  <a:close/>
                  <a:moveTo>
                    <a:pt x="137" y="341"/>
                  </a:moveTo>
                  <a:cubicBezTo>
                    <a:pt x="19" y="341"/>
                    <a:pt x="19" y="341"/>
                    <a:pt x="19" y="341"/>
                  </a:cubicBezTo>
                  <a:cubicBezTo>
                    <a:pt x="8" y="341"/>
                    <a:pt x="0" y="350"/>
                    <a:pt x="0" y="361"/>
                  </a:cubicBezTo>
                  <a:cubicBezTo>
                    <a:pt x="0" y="371"/>
                    <a:pt x="8" y="380"/>
                    <a:pt x="19" y="380"/>
                  </a:cubicBezTo>
                  <a:cubicBezTo>
                    <a:pt x="137" y="380"/>
                    <a:pt x="137" y="380"/>
                    <a:pt x="137" y="380"/>
                  </a:cubicBezTo>
                  <a:cubicBezTo>
                    <a:pt x="148" y="380"/>
                    <a:pt x="156" y="371"/>
                    <a:pt x="156" y="361"/>
                  </a:cubicBezTo>
                  <a:cubicBezTo>
                    <a:pt x="156" y="350"/>
                    <a:pt x="148" y="341"/>
                    <a:pt x="137" y="341"/>
                  </a:cubicBezTo>
                  <a:close/>
                  <a:moveTo>
                    <a:pt x="137" y="285"/>
                  </a:moveTo>
                  <a:cubicBezTo>
                    <a:pt x="19" y="285"/>
                    <a:pt x="19" y="285"/>
                    <a:pt x="19" y="285"/>
                  </a:cubicBezTo>
                  <a:cubicBezTo>
                    <a:pt x="8" y="285"/>
                    <a:pt x="0" y="294"/>
                    <a:pt x="0" y="305"/>
                  </a:cubicBezTo>
                  <a:cubicBezTo>
                    <a:pt x="0" y="315"/>
                    <a:pt x="8" y="324"/>
                    <a:pt x="19" y="324"/>
                  </a:cubicBezTo>
                  <a:cubicBezTo>
                    <a:pt x="137" y="324"/>
                    <a:pt x="137" y="324"/>
                    <a:pt x="137" y="324"/>
                  </a:cubicBezTo>
                  <a:cubicBezTo>
                    <a:pt x="148" y="324"/>
                    <a:pt x="156" y="315"/>
                    <a:pt x="156" y="305"/>
                  </a:cubicBezTo>
                  <a:cubicBezTo>
                    <a:pt x="156" y="294"/>
                    <a:pt x="148" y="285"/>
                    <a:pt x="137" y="285"/>
                  </a:cubicBezTo>
                  <a:close/>
                  <a:moveTo>
                    <a:pt x="137" y="229"/>
                  </a:moveTo>
                  <a:cubicBezTo>
                    <a:pt x="19" y="229"/>
                    <a:pt x="19" y="229"/>
                    <a:pt x="19" y="229"/>
                  </a:cubicBezTo>
                  <a:cubicBezTo>
                    <a:pt x="8" y="229"/>
                    <a:pt x="0" y="238"/>
                    <a:pt x="0" y="249"/>
                  </a:cubicBezTo>
                  <a:cubicBezTo>
                    <a:pt x="0" y="260"/>
                    <a:pt x="8" y="268"/>
                    <a:pt x="19" y="268"/>
                  </a:cubicBezTo>
                  <a:cubicBezTo>
                    <a:pt x="137" y="268"/>
                    <a:pt x="137" y="268"/>
                    <a:pt x="137" y="268"/>
                  </a:cubicBezTo>
                  <a:cubicBezTo>
                    <a:pt x="148" y="268"/>
                    <a:pt x="156" y="260"/>
                    <a:pt x="156" y="249"/>
                  </a:cubicBezTo>
                  <a:cubicBezTo>
                    <a:pt x="156" y="238"/>
                    <a:pt x="148" y="229"/>
                    <a:pt x="137" y="229"/>
                  </a:cubicBezTo>
                  <a:close/>
                  <a:moveTo>
                    <a:pt x="137" y="168"/>
                  </a:moveTo>
                  <a:cubicBezTo>
                    <a:pt x="19" y="168"/>
                    <a:pt x="19" y="168"/>
                    <a:pt x="19" y="168"/>
                  </a:cubicBezTo>
                  <a:cubicBezTo>
                    <a:pt x="8" y="168"/>
                    <a:pt x="0" y="177"/>
                    <a:pt x="0" y="188"/>
                  </a:cubicBezTo>
                  <a:cubicBezTo>
                    <a:pt x="0" y="198"/>
                    <a:pt x="8" y="207"/>
                    <a:pt x="19" y="207"/>
                  </a:cubicBezTo>
                  <a:cubicBezTo>
                    <a:pt x="137" y="207"/>
                    <a:pt x="137" y="207"/>
                    <a:pt x="137" y="207"/>
                  </a:cubicBezTo>
                  <a:cubicBezTo>
                    <a:pt x="148" y="207"/>
                    <a:pt x="156" y="198"/>
                    <a:pt x="156" y="188"/>
                  </a:cubicBezTo>
                  <a:cubicBezTo>
                    <a:pt x="156" y="177"/>
                    <a:pt x="148" y="168"/>
                    <a:pt x="137" y="168"/>
                  </a:cubicBezTo>
                  <a:close/>
                  <a:moveTo>
                    <a:pt x="137" y="112"/>
                  </a:moveTo>
                  <a:cubicBezTo>
                    <a:pt x="19" y="112"/>
                    <a:pt x="19" y="112"/>
                    <a:pt x="19" y="112"/>
                  </a:cubicBezTo>
                  <a:cubicBezTo>
                    <a:pt x="8" y="112"/>
                    <a:pt x="0" y="121"/>
                    <a:pt x="0" y="132"/>
                  </a:cubicBezTo>
                  <a:cubicBezTo>
                    <a:pt x="0" y="142"/>
                    <a:pt x="8" y="151"/>
                    <a:pt x="19" y="151"/>
                  </a:cubicBezTo>
                  <a:cubicBezTo>
                    <a:pt x="137" y="151"/>
                    <a:pt x="137" y="151"/>
                    <a:pt x="137" y="151"/>
                  </a:cubicBezTo>
                  <a:cubicBezTo>
                    <a:pt x="148" y="151"/>
                    <a:pt x="156" y="142"/>
                    <a:pt x="156" y="132"/>
                  </a:cubicBezTo>
                  <a:cubicBezTo>
                    <a:pt x="156" y="121"/>
                    <a:pt x="148" y="112"/>
                    <a:pt x="137" y="112"/>
                  </a:cubicBezTo>
                  <a:close/>
                  <a:moveTo>
                    <a:pt x="137" y="56"/>
                  </a:moveTo>
                  <a:cubicBezTo>
                    <a:pt x="19" y="56"/>
                    <a:pt x="19" y="56"/>
                    <a:pt x="19" y="56"/>
                  </a:cubicBezTo>
                  <a:cubicBezTo>
                    <a:pt x="8" y="56"/>
                    <a:pt x="0" y="65"/>
                    <a:pt x="0" y="76"/>
                  </a:cubicBezTo>
                  <a:cubicBezTo>
                    <a:pt x="0" y="87"/>
                    <a:pt x="8" y="95"/>
                    <a:pt x="19" y="95"/>
                  </a:cubicBezTo>
                  <a:cubicBezTo>
                    <a:pt x="137" y="95"/>
                    <a:pt x="137" y="95"/>
                    <a:pt x="137" y="95"/>
                  </a:cubicBezTo>
                  <a:cubicBezTo>
                    <a:pt x="148" y="95"/>
                    <a:pt x="156" y="87"/>
                    <a:pt x="156" y="76"/>
                  </a:cubicBezTo>
                  <a:cubicBezTo>
                    <a:pt x="156" y="65"/>
                    <a:pt x="148" y="56"/>
                    <a:pt x="137" y="56"/>
                  </a:cubicBezTo>
                  <a:close/>
                  <a:moveTo>
                    <a:pt x="137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8" y="0"/>
                    <a:pt x="0" y="9"/>
                    <a:pt x="0" y="20"/>
                  </a:cubicBezTo>
                  <a:cubicBezTo>
                    <a:pt x="0" y="31"/>
                    <a:pt x="8" y="40"/>
                    <a:pt x="19" y="40"/>
                  </a:cubicBezTo>
                  <a:cubicBezTo>
                    <a:pt x="137" y="40"/>
                    <a:pt x="137" y="40"/>
                    <a:pt x="137" y="40"/>
                  </a:cubicBezTo>
                  <a:cubicBezTo>
                    <a:pt x="148" y="40"/>
                    <a:pt x="156" y="31"/>
                    <a:pt x="156" y="20"/>
                  </a:cubicBezTo>
                  <a:cubicBezTo>
                    <a:pt x="156" y="9"/>
                    <a:pt x="148" y="0"/>
                    <a:pt x="13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p>
              <a:pPr defTabSz="914400"/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048774" name="Freeform 65"/>
            <p:cNvSpPr/>
            <p:nvPr/>
          </p:nvSpPr>
          <p:spPr bwMode="auto">
            <a:xfrm>
              <a:off x="2919413" y="4171950"/>
              <a:ext cx="120650" cy="30163"/>
            </a:xfrm>
            <a:custGeom>
              <a:avLst/>
              <a:gdLst>
                <a:gd name="T0" fmla="*/ 137 w 157"/>
                <a:gd name="T1" fmla="*/ 0 h 39"/>
                <a:gd name="T2" fmla="*/ 20 w 157"/>
                <a:gd name="T3" fmla="*/ 0 h 39"/>
                <a:gd name="T4" fmla="*/ 0 w 157"/>
                <a:gd name="T5" fmla="*/ 19 h 39"/>
                <a:gd name="T6" fmla="*/ 20 w 157"/>
                <a:gd name="T7" fmla="*/ 39 h 39"/>
                <a:gd name="T8" fmla="*/ 137 w 157"/>
                <a:gd name="T9" fmla="*/ 39 h 39"/>
                <a:gd name="T10" fmla="*/ 157 w 157"/>
                <a:gd name="T11" fmla="*/ 19 h 39"/>
                <a:gd name="T12" fmla="*/ 137 w 157"/>
                <a:gd name="T1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39">
                  <a:moveTo>
                    <a:pt x="137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8"/>
                    <a:pt x="0" y="19"/>
                  </a:cubicBezTo>
                  <a:cubicBezTo>
                    <a:pt x="0" y="30"/>
                    <a:pt x="9" y="39"/>
                    <a:pt x="20" y="39"/>
                  </a:cubicBezTo>
                  <a:cubicBezTo>
                    <a:pt x="137" y="39"/>
                    <a:pt x="137" y="39"/>
                    <a:pt x="137" y="39"/>
                  </a:cubicBezTo>
                  <a:cubicBezTo>
                    <a:pt x="148" y="39"/>
                    <a:pt x="157" y="30"/>
                    <a:pt x="157" y="19"/>
                  </a:cubicBezTo>
                  <a:cubicBezTo>
                    <a:pt x="157" y="8"/>
                    <a:pt x="148" y="0"/>
                    <a:pt x="13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p>
              <a:pPr defTabSz="914400"/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048775" name="Freeform 66"/>
            <p:cNvSpPr/>
            <p:nvPr/>
          </p:nvSpPr>
          <p:spPr bwMode="auto">
            <a:xfrm>
              <a:off x="2919413" y="4129088"/>
              <a:ext cx="120650" cy="30163"/>
            </a:xfrm>
            <a:custGeom>
              <a:avLst/>
              <a:gdLst>
                <a:gd name="T0" fmla="*/ 137 w 157"/>
                <a:gd name="T1" fmla="*/ 0 h 39"/>
                <a:gd name="T2" fmla="*/ 20 w 157"/>
                <a:gd name="T3" fmla="*/ 0 h 39"/>
                <a:gd name="T4" fmla="*/ 0 w 157"/>
                <a:gd name="T5" fmla="*/ 19 h 39"/>
                <a:gd name="T6" fmla="*/ 20 w 157"/>
                <a:gd name="T7" fmla="*/ 39 h 39"/>
                <a:gd name="T8" fmla="*/ 137 w 157"/>
                <a:gd name="T9" fmla="*/ 39 h 39"/>
                <a:gd name="T10" fmla="*/ 157 w 157"/>
                <a:gd name="T11" fmla="*/ 19 h 39"/>
                <a:gd name="T12" fmla="*/ 137 w 157"/>
                <a:gd name="T1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39">
                  <a:moveTo>
                    <a:pt x="137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8"/>
                    <a:pt x="0" y="19"/>
                  </a:cubicBezTo>
                  <a:cubicBezTo>
                    <a:pt x="0" y="30"/>
                    <a:pt x="9" y="39"/>
                    <a:pt x="20" y="39"/>
                  </a:cubicBezTo>
                  <a:cubicBezTo>
                    <a:pt x="137" y="39"/>
                    <a:pt x="137" y="39"/>
                    <a:pt x="137" y="39"/>
                  </a:cubicBezTo>
                  <a:cubicBezTo>
                    <a:pt x="148" y="39"/>
                    <a:pt x="157" y="30"/>
                    <a:pt x="157" y="19"/>
                  </a:cubicBezTo>
                  <a:cubicBezTo>
                    <a:pt x="157" y="8"/>
                    <a:pt x="148" y="0"/>
                    <a:pt x="13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p>
              <a:pPr defTabSz="914400"/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048776" name="Freeform 67"/>
            <p:cNvSpPr/>
            <p:nvPr/>
          </p:nvSpPr>
          <p:spPr bwMode="auto">
            <a:xfrm>
              <a:off x="2919413" y="4086225"/>
              <a:ext cx="120650" cy="30163"/>
            </a:xfrm>
            <a:custGeom>
              <a:avLst/>
              <a:gdLst>
                <a:gd name="T0" fmla="*/ 137 w 157"/>
                <a:gd name="T1" fmla="*/ 0 h 39"/>
                <a:gd name="T2" fmla="*/ 20 w 157"/>
                <a:gd name="T3" fmla="*/ 0 h 39"/>
                <a:gd name="T4" fmla="*/ 0 w 157"/>
                <a:gd name="T5" fmla="*/ 19 h 39"/>
                <a:gd name="T6" fmla="*/ 20 w 157"/>
                <a:gd name="T7" fmla="*/ 39 h 39"/>
                <a:gd name="T8" fmla="*/ 137 w 157"/>
                <a:gd name="T9" fmla="*/ 39 h 39"/>
                <a:gd name="T10" fmla="*/ 157 w 157"/>
                <a:gd name="T11" fmla="*/ 19 h 39"/>
                <a:gd name="T12" fmla="*/ 137 w 157"/>
                <a:gd name="T1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39">
                  <a:moveTo>
                    <a:pt x="137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9"/>
                    <a:pt x="0" y="19"/>
                  </a:cubicBezTo>
                  <a:cubicBezTo>
                    <a:pt x="0" y="30"/>
                    <a:pt x="9" y="39"/>
                    <a:pt x="20" y="39"/>
                  </a:cubicBezTo>
                  <a:cubicBezTo>
                    <a:pt x="137" y="39"/>
                    <a:pt x="137" y="39"/>
                    <a:pt x="137" y="39"/>
                  </a:cubicBezTo>
                  <a:cubicBezTo>
                    <a:pt x="148" y="39"/>
                    <a:pt x="157" y="30"/>
                    <a:pt x="157" y="19"/>
                  </a:cubicBezTo>
                  <a:cubicBezTo>
                    <a:pt x="157" y="9"/>
                    <a:pt x="148" y="0"/>
                    <a:pt x="13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p>
              <a:pPr defTabSz="914400"/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048777" name="Freeform 68"/>
            <p:cNvSpPr/>
            <p:nvPr/>
          </p:nvSpPr>
          <p:spPr bwMode="auto">
            <a:xfrm>
              <a:off x="2919413" y="4043363"/>
              <a:ext cx="120650" cy="30163"/>
            </a:xfrm>
            <a:custGeom>
              <a:avLst/>
              <a:gdLst>
                <a:gd name="T0" fmla="*/ 137 w 157"/>
                <a:gd name="T1" fmla="*/ 0 h 39"/>
                <a:gd name="T2" fmla="*/ 20 w 157"/>
                <a:gd name="T3" fmla="*/ 0 h 39"/>
                <a:gd name="T4" fmla="*/ 0 w 157"/>
                <a:gd name="T5" fmla="*/ 20 h 39"/>
                <a:gd name="T6" fmla="*/ 20 w 157"/>
                <a:gd name="T7" fmla="*/ 39 h 39"/>
                <a:gd name="T8" fmla="*/ 137 w 157"/>
                <a:gd name="T9" fmla="*/ 39 h 39"/>
                <a:gd name="T10" fmla="*/ 157 w 157"/>
                <a:gd name="T11" fmla="*/ 20 h 39"/>
                <a:gd name="T12" fmla="*/ 137 w 157"/>
                <a:gd name="T1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39">
                  <a:moveTo>
                    <a:pt x="137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30"/>
                    <a:pt x="9" y="39"/>
                    <a:pt x="20" y="39"/>
                  </a:cubicBezTo>
                  <a:cubicBezTo>
                    <a:pt x="137" y="39"/>
                    <a:pt x="137" y="39"/>
                    <a:pt x="137" y="39"/>
                  </a:cubicBezTo>
                  <a:cubicBezTo>
                    <a:pt x="148" y="39"/>
                    <a:pt x="157" y="30"/>
                    <a:pt x="157" y="20"/>
                  </a:cubicBezTo>
                  <a:cubicBezTo>
                    <a:pt x="157" y="9"/>
                    <a:pt x="148" y="0"/>
                    <a:pt x="13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p>
              <a:pPr defTabSz="914400"/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048778" name="Freeform 69"/>
            <p:cNvSpPr/>
            <p:nvPr/>
          </p:nvSpPr>
          <p:spPr bwMode="auto">
            <a:xfrm>
              <a:off x="2919413" y="4000500"/>
              <a:ext cx="120650" cy="30163"/>
            </a:xfrm>
            <a:custGeom>
              <a:avLst/>
              <a:gdLst>
                <a:gd name="T0" fmla="*/ 137 w 157"/>
                <a:gd name="T1" fmla="*/ 0 h 39"/>
                <a:gd name="T2" fmla="*/ 20 w 157"/>
                <a:gd name="T3" fmla="*/ 0 h 39"/>
                <a:gd name="T4" fmla="*/ 0 w 157"/>
                <a:gd name="T5" fmla="*/ 20 h 39"/>
                <a:gd name="T6" fmla="*/ 20 w 157"/>
                <a:gd name="T7" fmla="*/ 39 h 39"/>
                <a:gd name="T8" fmla="*/ 137 w 157"/>
                <a:gd name="T9" fmla="*/ 39 h 39"/>
                <a:gd name="T10" fmla="*/ 157 w 157"/>
                <a:gd name="T11" fmla="*/ 20 h 39"/>
                <a:gd name="T12" fmla="*/ 137 w 157"/>
                <a:gd name="T1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39">
                  <a:moveTo>
                    <a:pt x="137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30"/>
                    <a:pt x="9" y="39"/>
                    <a:pt x="20" y="39"/>
                  </a:cubicBezTo>
                  <a:cubicBezTo>
                    <a:pt x="137" y="39"/>
                    <a:pt x="137" y="39"/>
                    <a:pt x="137" y="39"/>
                  </a:cubicBezTo>
                  <a:cubicBezTo>
                    <a:pt x="148" y="39"/>
                    <a:pt x="157" y="30"/>
                    <a:pt x="157" y="20"/>
                  </a:cubicBezTo>
                  <a:cubicBezTo>
                    <a:pt x="157" y="9"/>
                    <a:pt x="148" y="0"/>
                    <a:pt x="13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p>
              <a:pPr defTabSz="914400"/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048779" name="Freeform 70"/>
            <p:cNvSpPr/>
            <p:nvPr/>
          </p:nvSpPr>
          <p:spPr bwMode="auto">
            <a:xfrm>
              <a:off x="2919413" y="3957638"/>
              <a:ext cx="120650" cy="28575"/>
            </a:xfrm>
            <a:custGeom>
              <a:avLst/>
              <a:gdLst>
                <a:gd name="T0" fmla="*/ 137 w 157"/>
                <a:gd name="T1" fmla="*/ 0 h 39"/>
                <a:gd name="T2" fmla="*/ 20 w 157"/>
                <a:gd name="T3" fmla="*/ 0 h 39"/>
                <a:gd name="T4" fmla="*/ 0 w 157"/>
                <a:gd name="T5" fmla="*/ 20 h 39"/>
                <a:gd name="T6" fmla="*/ 20 w 157"/>
                <a:gd name="T7" fmla="*/ 39 h 39"/>
                <a:gd name="T8" fmla="*/ 137 w 157"/>
                <a:gd name="T9" fmla="*/ 39 h 39"/>
                <a:gd name="T10" fmla="*/ 157 w 157"/>
                <a:gd name="T11" fmla="*/ 20 h 39"/>
                <a:gd name="T12" fmla="*/ 137 w 157"/>
                <a:gd name="T1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39">
                  <a:moveTo>
                    <a:pt x="137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31"/>
                    <a:pt x="9" y="39"/>
                    <a:pt x="20" y="39"/>
                  </a:cubicBezTo>
                  <a:cubicBezTo>
                    <a:pt x="137" y="39"/>
                    <a:pt x="137" y="39"/>
                    <a:pt x="137" y="39"/>
                  </a:cubicBezTo>
                  <a:cubicBezTo>
                    <a:pt x="148" y="39"/>
                    <a:pt x="157" y="31"/>
                    <a:pt x="157" y="20"/>
                  </a:cubicBezTo>
                  <a:cubicBezTo>
                    <a:pt x="157" y="9"/>
                    <a:pt x="148" y="0"/>
                    <a:pt x="13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p>
              <a:pPr defTabSz="914400"/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048780" name="Freeform 71"/>
            <p:cNvSpPr/>
            <p:nvPr/>
          </p:nvSpPr>
          <p:spPr bwMode="auto">
            <a:xfrm>
              <a:off x="3198813" y="4171950"/>
              <a:ext cx="120650" cy="30163"/>
            </a:xfrm>
            <a:custGeom>
              <a:avLst/>
              <a:gdLst>
                <a:gd name="T0" fmla="*/ 137 w 157"/>
                <a:gd name="T1" fmla="*/ 0 h 39"/>
                <a:gd name="T2" fmla="*/ 20 w 157"/>
                <a:gd name="T3" fmla="*/ 0 h 39"/>
                <a:gd name="T4" fmla="*/ 0 w 157"/>
                <a:gd name="T5" fmla="*/ 19 h 39"/>
                <a:gd name="T6" fmla="*/ 20 w 157"/>
                <a:gd name="T7" fmla="*/ 39 h 39"/>
                <a:gd name="T8" fmla="*/ 137 w 157"/>
                <a:gd name="T9" fmla="*/ 39 h 39"/>
                <a:gd name="T10" fmla="*/ 157 w 157"/>
                <a:gd name="T11" fmla="*/ 19 h 39"/>
                <a:gd name="T12" fmla="*/ 137 w 157"/>
                <a:gd name="T1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39">
                  <a:moveTo>
                    <a:pt x="137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8"/>
                    <a:pt x="0" y="19"/>
                  </a:cubicBezTo>
                  <a:cubicBezTo>
                    <a:pt x="0" y="30"/>
                    <a:pt x="9" y="39"/>
                    <a:pt x="20" y="39"/>
                  </a:cubicBezTo>
                  <a:cubicBezTo>
                    <a:pt x="137" y="39"/>
                    <a:pt x="137" y="39"/>
                    <a:pt x="137" y="39"/>
                  </a:cubicBezTo>
                  <a:cubicBezTo>
                    <a:pt x="148" y="39"/>
                    <a:pt x="157" y="30"/>
                    <a:pt x="157" y="19"/>
                  </a:cubicBezTo>
                  <a:cubicBezTo>
                    <a:pt x="157" y="8"/>
                    <a:pt x="148" y="0"/>
                    <a:pt x="13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p>
              <a:pPr defTabSz="914400"/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048781" name="Freeform 72"/>
            <p:cNvSpPr/>
            <p:nvPr/>
          </p:nvSpPr>
          <p:spPr bwMode="auto">
            <a:xfrm>
              <a:off x="3198813" y="4129088"/>
              <a:ext cx="120650" cy="30163"/>
            </a:xfrm>
            <a:custGeom>
              <a:avLst/>
              <a:gdLst>
                <a:gd name="T0" fmla="*/ 137 w 157"/>
                <a:gd name="T1" fmla="*/ 0 h 39"/>
                <a:gd name="T2" fmla="*/ 20 w 157"/>
                <a:gd name="T3" fmla="*/ 0 h 39"/>
                <a:gd name="T4" fmla="*/ 0 w 157"/>
                <a:gd name="T5" fmla="*/ 19 h 39"/>
                <a:gd name="T6" fmla="*/ 20 w 157"/>
                <a:gd name="T7" fmla="*/ 39 h 39"/>
                <a:gd name="T8" fmla="*/ 137 w 157"/>
                <a:gd name="T9" fmla="*/ 39 h 39"/>
                <a:gd name="T10" fmla="*/ 157 w 157"/>
                <a:gd name="T11" fmla="*/ 19 h 39"/>
                <a:gd name="T12" fmla="*/ 137 w 157"/>
                <a:gd name="T1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39">
                  <a:moveTo>
                    <a:pt x="137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8"/>
                    <a:pt x="0" y="19"/>
                  </a:cubicBezTo>
                  <a:cubicBezTo>
                    <a:pt x="0" y="30"/>
                    <a:pt x="9" y="39"/>
                    <a:pt x="20" y="39"/>
                  </a:cubicBezTo>
                  <a:cubicBezTo>
                    <a:pt x="137" y="39"/>
                    <a:pt x="137" y="39"/>
                    <a:pt x="137" y="39"/>
                  </a:cubicBezTo>
                  <a:cubicBezTo>
                    <a:pt x="148" y="39"/>
                    <a:pt x="157" y="30"/>
                    <a:pt x="157" y="19"/>
                  </a:cubicBezTo>
                  <a:cubicBezTo>
                    <a:pt x="157" y="8"/>
                    <a:pt x="148" y="0"/>
                    <a:pt x="13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p>
              <a:pPr defTabSz="914400"/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048782" name="Freeform 73"/>
            <p:cNvSpPr/>
            <p:nvPr/>
          </p:nvSpPr>
          <p:spPr bwMode="auto">
            <a:xfrm>
              <a:off x="3198813" y="4086225"/>
              <a:ext cx="120650" cy="30163"/>
            </a:xfrm>
            <a:custGeom>
              <a:avLst/>
              <a:gdLst>
                <a:gd name="T0" fmla="*/ 137 w 157"/>
                <a:gd name="T1" fmla="*/ 0 h 39"/>
                <a:gd name="T2" fmla="*/ 20 w 157"/>
                <a:gd name="T3" fmla="*/ 0 h 39"/>
                <a:gd name="T4" fmla="*/ 0 w 157"/>
                <a:gd name="T5" fmla="*/ 19 h 39"/>
                <a:gd name="T6" fmla="*/ 20 w 157"/>
                <a:gd name="T7" fmla="*/ 39 h 39"/>
                <a:gd name="T8" fmla="*/ 137 w 157"/>
                <a:gd name="T9" fmla="*/ 39 h 39"/>
                <a:gd name="T10" fmla="*/ 157 w 157"/>
                <a:gd name="T11" fmla="*/ 19 h 39"/>
                <a:gd name="T12" fmla="*/ 137 w 157"/>
                <a:gd name="T1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39">
                  <a:moveTo>
                    <a:pt x="137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9"/>
                    <a:pt x="0" y="19"/>
                  </a:cubicBezTo>
                  <a:cubicBezTo>
                    <a:pt x="0" y="30"/>
                    <a:pt x="9" y="39"/>
                    <a:pt x="20" y="39"/>
                  </a:cubicBezTo>
                  <a:cubicBezTo>
                    <a:pt x="137" y="39"/>
                    <a:pt x="137" y="39"/>
                    <a:pt x="137" y="39"/>
                  </a:cubicBezTo>
                  <a:cubicBezTo>
                    <a:pt x="148" y="39"/>
                    <a:pt x="157" y="30"/>
                    <a:pt x="157" y="19"/>
                  </a:cubicBezTo>
                  <a:cubicBezTo>
                    <a:pt x="157" y="9"/>
                    <a:pt x="148" y="0"/>
                    <a:pt x="13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p>
              <a:pPr defTabSz="914400"/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048783" name="Freeform 74"/>
            <p:cNvSpPr/>
            <p:nvPr/>
          </p:nvSpPr>
          <p:spPr bwMode="auto">
            <a:xfrm>
              <a:off x="3198813" y="4043363"/>
              <a:ext cx="120650" cy="30163"/>
            </a:xfrm>
            <a:custGeom>
              <a:avLst/>
              <a:gdLst>
                <a:gd name="T0" fmla="*/ 20 w 157"/>
                <a:gd name="T1" fmla="*/ 39 h 39"/>
                <a:gd name="T2" fmla="*/ 137 w 157"/>
                <a:gd name="T3" fmla="*/ 39 h 39"/>
                <a:gd name="T4" fmla="*/ 157 w 157"/>
                <a:gd name="T5" fmla="*/ 20 h 39"/>
                <a:gd name="T6" fmla="*/ 137 w 157"/>
                <a:gd name="T7" fmla="*/ 0 h 39"/>
                <a:gd name="T8" fmla="*/ 20 w 157"/>
                <a:gd name="T9" fmla="*/ 0 h 39"/>
                <a:gd name="T10" fmla="*/ 0 w 157"/>
                <a:gd name="T11" fmla="*/ 20 h 39"/>
                <a:gd name="T12" fmla="*/ 20 w 157"/>
                <a:gd name="T13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39">
                  <a:moveTo>
                    <a:pt x="20" y="39"/>
                  </a:moveTo>
                  <a:cubicBezTo>
                    <a:pt x="137" y="39"/>
                    <a:pt x="137" y="39"/>
                    <a:pt x="137" y="39"/>
                  </a:cubicBezTo>
                  <a:cubicBezTo>
                    <a:pt x="148" y="39"/>
                    <a:pt x="157" y="30"/>
                    <a:pt x="157" y="20"/>
                  </a:cubicBezTo>
                  <a:cubicBezTo>
                    <a:pt x="157" y="9"/>
                    <a:pt x="148" y="0"/>
                    <a:pt x="137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30"/>
                    <a:pt x="9" y="39"/>
                    <a:pt x="20" y="3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p>
              <a:pPr defTabSz="914400"/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</p:grpSp>
      <p:grpSp>
        <p:nvGrpSpPr>
          <p:cNvPr id="83" name="Group 213"/>
          <p:cNvGrpSpPr/>
          <p:nvPr/>
        </p:nvGrpSpPr>
        <p:grpSpPr>
          <a:xfrm>
            <a:off x="2696023" y="3360355"/>
            <a:ext cx="237310" cy="219254"/>
            <a:chOff x="2900363" y="5486400"/>
            <a:chExt cx="438150" cy="404813"/>
          </a:xfrm>
          <a:solidFill>
            <a:schemeClr val="accent2"/>
          </a:solidFill>
        </p:grpSpPr>
        <p:sp>
          <p:nvSpPr>
            <p:cNvPr id="1048784" name="Freeform 203"/>
            <p:cNvSpPr>
              <a:spLocks noEditPoints="1"/>
            </p:cNvSpPr>
            <p:nvPr/>
          </p:nvSpPr>
          <p:spPr bwMode="auto">
            <a:xfrm>
              <a:off x="3151188" y="5486400"/>
              <a:ext cx="187325" cy="195263"/>
            </a:xfrm>
            <a:custGeom>
              <a:avLst/>
              <a:gdLst>
                <a:gd name="T0" fmla="*/ 240 w 245"/>
                <a:gd name="T1" fmla="*/ 155 h 254"/>
                <a:gd name="T2" fmla="*/ 211 w 245"/>
                <a:gd name="T3" fmla="*/ 137 h 254"/>
                <a:gd name="T4" fmla="*/ 211 w 245"/>
                <a:gd name="T5" fmla="*/ 118 h 254"/>
                <a:gd name="T6" fmla="*/ 207 w 245"/>
                <a:gd name="T7" fmla="*/ 100 h 254"/>
                <a:gd name="T8" fmla="*/ 231 w 245"/>
                <a:gd name="T9" fmla="*/ 76 h 254"/>
                <a:gd name="T10" fmla="*/ 232 w 245"/>
                <a:gd name="T11" fmla="*/ 64 h 254"/>
                <a:gd name="T12" fmla="*/ 217 w 245"/>
                <a:gd name="T13" fmla="*/ 43 h 254"/>
                <a:gd name="T14" fmla="*/ 205 w 245"/>
                <a:gd name="T15" fmla="*/ 40 h 254"/>
                <a:gd name="T16" fmla="*/ 175 w 245"/>
                <a:gd name="T17" fmla="*/ 55 h 254"/>
                <a:gd name="T18" fmla="*/ 141 w 245"/>
                <a:gd name="T19" fmla="*/ 40 h 254"/>
                <a:gd name="T20" fmla="*/ 133 w 245"/>
                <a:gd name="T21" fmla="*/ 7 h 254"/>
                <a:gd name="T22" fmla="*/ 123 w 245"/>
                <a:gd name="T23" fmla="*/ 1 h 254"/>
                <a:gd name="T24" fmla="*/ 96 w 245"/>
                <a:gd name="T25" fmla="*/ 3 h 254"/>
                <a:gd name="T26" fmla="*/ 88 w 245"/>
                <a:gd name="T27" fmla="*/ 12 h 254"/>
                <a:gd name="T28" fmla="*/ 86 w 245"/>
                <a:gd name="T29" fmla="*/ 46 h 254"/>
                <a:gd name="T30" fmla="*/ 57 w 245"/>
                <a:gd name="T31" fmla="*/ 68 h 254"/>
                <a:gd name="T32" fmla="*/ 24 w 245"/>
                <a:gd name="T33" fmla="*/ 59 h 254"/>
                <a:gd name="T34" fmla="*/ 13 w 245"/>
                <a:gd name="T35" fmla="*/ 64 h 254"/>
                <a:gd name="T36" fmla="*/ 2 w 245"/>
                <a:gd name="T37" fmla="*/ 88 h 254"/>
                <a:gd name="T38" fmla="*/ 6 w 245"/>
                <a:gd name="T39" fmla="*/ 99 h 254"/>
                <a:gd name="T40" fmla="*/ 34 w 245"/>
                <a:gd name="T41" fmla="*/ 118 h 254"/>
                <a:gd name="T42" fmla="*/ 34 w 245"/>
                <a:gd name="T43" fmla="*/ 136 h 254"/>
                <a:gd name="T44" fmla="*/ 38 w 245"/>
                <a:gd name="T45" fmla="*/ 155 h 254"/>
                <a:gd name="T46" fmla="*/ 14 w 245"/>
                <a:gd name="T47" fmla="*/ 179 h 254"/>
                <a:gd name="T48" fmla="*/ 13 w 245"/>
                <a:gd name="T49" fmla="*/ 190 h 254"/>
                <a:gd name="T50" fmla="*/ 28 w 245"/>
                <a:gd name="T51" fmla="*/ 212 h 254"/>
                <a:gd name="T52" fmla="*/ 40 w 245"/>
                <a:gd name="T53" fmla="*/ 215 h 254"/>
                <a:gd name="T54" fmla="*/ 70 w 245"/>
                <a:gd name="T55" fmla="*/ 199 h 254"/>
                <a:gd name="T56" fmla="*/ 104 w 245"/>
                <a:gd name="T57" fmla="*/ 214 h 254"/>
                <a:gd name="T58" fmla="*/ 113 w 245"/>
                <a:gd name="T59" fmla="*/ 247 h 254"/>
                <a:gd name="T60" fmla="*/ 122 w 245"/>
                <a:gd name="T61" fmla="*/ 254 h 254"/>
                <a:gd name="T62" fmla="*/ 149 w 245"/>
                <a:gd name="T63" fmla="*/ 251 h 254"/>
                <a:gd name="T64" fmla="*/ 157 w 245"/>
                <a:gd name="T65" fmla="*/ 243 h 254"/>
                <a:gd name="T66" fmla="*/ 159 w 245"/>
                <a:gd name="T67" fmla="*/ 209 h 254"/>
                <a:gd name="T68" fmla="*/ 188 w 245"/>
                <a:gd name="T69" fmla="*/ 187 h 254"/>
                <a:gd name="T70" fmla="*/ 221 w 245"/>
                <a:gd name="T71" fmla="*/ 196 h 254"/>
                <a:gd name="T72" fmla="*/ 232 w 245"/>
                <a:gd name="T73" fmla="*/ 191 h 254"/>
                <a:gd name="T74" fmla="*/ 243 w 245"/>
                <a:gd name="T75" fmla="*/ 167 h 254"/>
                <a:gd name="T76" fmla="*/ 240 w 245"/>
                <a:gd name="T77" fmla="*/ 155 h 254"/>
                <a:gd name="T78" fmla="*/ 127 w 245"/>
                <a:gd name="T79" fmla="*/ 174 h 254"/>
                <a:gd name="T80" fmla="*/ 76 w 245"/>
                <a:gd name="T81" fmla="*/ 132 h 254"/>
                <a:gd name="T82" fmla="*/ 118 w 245"/>
                <a:gd name="T83" fmla="*/ 80 h 254"/>
                <a:gd name="T84" fmla="*/ 170 w 245"/>
                <a:gd name="T85" fmla="*/ 123 h 254"/>
                <a:gd name="T86" fmla="*/ 127 w 245"/>
                <a:gd name="T87" fmla="*/ 174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45" h="254">
                  <a:moveTo>
                    <a:pt x="240" y="155"/>
                  </a:moveTo>
                  <a:cubicBezTo>
                    <a:pt x="211" y="137"/>
                    <a:pt x="211" y="137"/>
                    <a:pt x="211" y="137"/>
                  </a:cubicBezTo>
                  <a:cubicBezTo>
                    <a:pt x="212" y="131"/>
                    <a:pt x="212" y="124"/>
                    <a:pt x="211" y="118"/>
                  </a:cubicBezTo>
                  <a:cubicBezTo>
                    <a:pt x="210" y="112"/>
                    <a:pt x="209" y="106"/>
                    <a:pt x="207" y="100"/>
                  </a:cubicBezTo>
                  <a:cubicBezTo>
                    <a:pt x="231" y="76"/>
                    <a:pt x="231" y="76"/>
                    <a:pt x="231" y="76"/>
                  </a:cubicBezTo>
                  <a:cubicBezTo>
                    <a:pt x="234" y="73"/>
                    <a:pt x="235" y="68"/>
                    <a:pt x="232" y="64"/>
                  </a:cubicBezTo>
                  <a:cubicBezTo>
                    <a:pt x="217" y="43"/>
                    <a:pt x="217" y="43"/>
                    <a:pt x="217" y="43"/>
                  </a:cubicBezTo>
                  <a:cubicBezTo>
                    <a:pt x="214" y="39"/>
                    <a:pt x="209" y="38"/>
                    <a:pt x="205" y="40"/>
                  </a:cubicBezTo>
                  <a:cubicBezTo>
                    <a:pt x="175" y="55"/>
                    <a:pt x="175" y="55"/>
                    <a:pt x="175" y="55"/>
                  </a:cubicBezTo>
                  <a:cubicBezTo>
                    <a:pt x="165" y="48"/>
                    <a:pt x="154" y="43"/>
                    <a:pt x="141" y="40"/>
                  </a:cubicBezTo>
                  <a:cubicBezTo>
                    <a:pt x="133" y="7"/>
                    <a:pt x="133" y="7"/>
                    <a:pt x="133" y="7"/>
                  </a:cubicBezTo>
                  <a:cubicBezTo>
                    <a:pt x="132" y="3"/>
                    <a:pt x="127" y="0"/>
                    <a:pt x="123" y="1"/>
                  </a:cubicBezTo>
                  <a:cubicBezTo>
                    <a:pt x="96" y="3"/>
                    <a:pt x="96" y="3"/>
                    <a:pt x="96" y="3"/>
                  </a:cubicBezTo>
                  <a:cubicBezTo>
                    <a:pt x="92" y="4"/>
                    <a:pt x="89" y="8"/>
                    <a:pt x="88" y="12"/>
                  </a:cubicBezTo>
                  <a:cubicBezTo>
                    <a:pt x="86" y="46"/>
                    <a:pt x="86" y="46"/>
                    <a:pt x="86" y="46"/>
                  </a:cubicBezTo>
                  <a:cubicBezTo>
                    <a:pt x="75" y="51"/>
                    <a:pt x="65" y="59"/>
                    <a:pt x="57" y="68"/>
                  </a:cubicBezTo>
                  <a:cubicBezTo>
                    <a:pt x="24" y="59"/>
                    <a:pt x="24" y="59"/>
                    <a:pt x="24" y="59"/>
                  </a:cubicBezTo>
                  <a:cubicBezTo>
                    <a:pt x="20" y="58"/>
                    <a:pt x="15" y="60"/>
                    <a:pt x="13" y="64"/>
                  </a:cubicBezTo>
                  <a:cubicBezTo>
                    <a:pt x="2" y="88"/>
                    <a:pt x="2" y="88"/>
                    <a:pt x="2" y="88"/>
                  </a:cubicBezTo>
                  <a:cubicBezTo>
                    <a:pt x="0" y="92"/>
                    <a:pt x="2" y="97"/>
                    <a:pt x="6" y="99"/>
                  </a:cubicBezTo>
                  <a:cubicBezTo>
                    <a:pt x="34" y="118"/>
                    <a:pt x="34" y="118"/>
                    <a:pt x="34" y="118"/>
                  </a:cubicBezTo>
                  <a:cubicBezTo>
                    <a:pt x="34" y="124"/>
                    <a:pt x="34" y="130"/>
                    <a:pt x="34" y="136"/>
                  </a:cubicBezTo>
                  <a:cubicBezTo>
                    <a:pt x="35" y="143"/>
                    <a:pt x="36" y="149"/>
                    <a:pt x="38" y="155"/>
                  </a:cubicBezTo>
                  <a:cubicBezTo>
                    <a:pt x="14" y="179"/>
                    <a:pt x="14" y="179"/>
                    <a:pt x="14" y="179"/>
                  </a:cubicBezTo>
                  <a:cubicBezTo>
                    <a:pt x="11" y="182"/>
                    <a:pt x="10" y="187"/>
                    <a:pt x="13" y="190"/>
                  </a:cubicBezTo>
                  <a:cubicBezTo>
                    <a:pt x="28" y="212"/>
                    <a:pt x="28" y="212"/>
                    <a:pt x="28" y="212"/>
                  </a:cubicBezTo>
                  <a:cubicBezTo>
                    <a:pt x="31" y="215"/>
                    <a:pt x="36" y="217"/>
                    <a:pt x="40" y="215"/>
                  </a:cubicBezTo>
                  <a:cubicBezTo>
                    <a:pt x="70" y="199"/>
                    <a:pt x="70" y="199"/>
                    <a:pt x="70" y="199"/>
                  </a:cubicBezTo>
                  <a:cubicBezTo>
                    <a:pt x="80" y="206"/>
                    <a:pt x="92" y="212"/>
                    <a:pt x="104" y="214"/>
                  </a:cubicBezTo>
                  <a:cubicBezTo>
                    <a:pt x="113" y="247"/>
                    <a:pt x="113" y="247"/>
                    <a:pt x="113" y="247"/>
                  </a:cubicBezTo>
                  <a:cubicBezTo>
                    <a:pt x="114" y="251"/>
                    <a:pt x="118" y="254"/>
                    <a:pt x="122" y="254"/>
                  </a:cubicBezTo>
                  <a:cubicBezTo>
                    <a:pt x="149" y="251"/>
                    <a:pt x="149" y="251"/>
                    <a:pt x="149" y="251"/>
                  </a:cubicBezTo>
                  <a:cubicBezTo>
                    <a:pt x="153" y="251"/>
                    <a:pt x="157" y="247"/>
                    <a:pt x="157" y="243"/>
                  </a:cubicBezTo>
                  <a:cubicBezTo>
                    <a:pt x="159" y="209"/>
                    <a:pt x="159" y="209"/>
                    <a:pt x="159" y="209"/>
                  </a:cubicBezTo>
                  <a:cubicBezTo>
                    <a:pt x="170" y="203"/>
                    <a:pt x="180" y="196"/>
                    <a:pt x="188" y="187"/>
                  </a:cubicBezTo>
                  <a:cubicBezTo>
                    <a:pt x="221" y="196"/>
                    <a:pt x="221" y="196"/>
                    <a:pt x="221" y="196"/>
                  </a:cubicBezTo>
                  <a:cubicBezTo>
                    <a:pt x="226" y="197"/>
                    <a:pt x="230" y="195"/>
                    <a:pt x="232" y="191"/>
                  </a:cubicBezTo>
                  <a:cubicBezTo>
                    <a:pt x="243" y="167"/>
                    <a:pt x="243" y="167"/>
                    <a:pt x="243" y="167"/>
                  </a:cubicBezTo>
                  <a:cubicBezTo>
                    <a:pt x="245" y="163"/>
                    <a:pt x="243" y="158"/>
                    <a:pt x="240" y="155"/>
                  </a:cubicBezTo>
                  <a:close/>
                  <a:moveTo>
                    <a:pt x="127" y="174"/>
                  </a:moveTo>
                  <a:cubicBezTo>
                    <a:pt x="102" y="177"/>
                    <a:pt x="78" y="158"/>
                    <a:pt x="76" y="132"/>
                  </a:cubicBezTo>
                  <a:cubicBezTo>
                    <a:pt x="73" y="106"/>
                    <a:pt x="92" y="83"/>
                    <a:pt x="118" y="80"/>
                  </a:cubicBezTo>
                  <a:cubicBezTo>
                    <a:pt x="144" y="78"/>
                    <a:pt x="167" y="97"/>
                    <a:pt x="170" y="123"/>
                  </a:cubicBezTo>
                  <a:cubicBezTo>
                    <a:pt x="172" y="148"/>
                    <a:pt x="153" y="172"/>
                    <a:pt x="127" y="17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p>
              <a:pPr defTabSz="914400"/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048785" name="Freeform 204"/>
            <p:cNvSpPr>
              <a:spLocks noEditPoints="1"/>
            </p:cNvSpPr>
            <p:nvPr/>
          </p:nvSpPr>
          <p:spPr bwMode="auto">
            <a:xfrm>
              <a:off x="2900363" y="5572125"/>
              <a:ext cx="317500" cy="319088"/>
            </a:xfrm>
            <a:custGeom>
              <a:avLst/>
              <a:gdLst>
                <a:gd name="T0" fmla="*/ 413 w 414"/>
                <a:gd name="T1" fmla="*/ 171 h 415"/>
                <a:gd name="T2" fmla="*/ 398 w 414"/>
                <a:gd name="T3" fmla="*/ 124 h 415"/>
                <a:gd name="T4" fmla="*/ 385 w 414"/>
                <a:gd name="T5" fmla="*/ 116 h 415"/>
                <a:gd name="T6" fmla="*/ 331 w 414"/>
                <a:gd name="T7" fmla="*/ 125 h 415"/>
                <a:gd name="T8" fmla="*/ 312 w 414"/>
                <a:gd name="T9" fmla="*/ 102 h 415"/>
                <a:gd name="T10" fmla="*/ 332 w 414"/>
                <a:gd name="T11" fmla="*/ 51 h 415"/>
                <a:gd name="T12" fmla="*/ 327 w 414"/>
                <a:gd name="T13" fmla="*/ 36 h 415"/>
                <a:gd name="T14" fmla="*/ 283 w 414"/>
                <a:gd name="T15" fmla="*/ 13 h 415"/>
                <a:gd name="T16" fmla="*/ 268 w 414"/>
                <a:gd name="T17" fmla="*/ 17 h 415"/>
                <a:gd name="T18" fmla="*/ 236 w 414"/>
                <a:gd name="T19" fmla="*/ 62 h 415"/>
                <a:gd name="T20" fmla="*/ 207 w 414"/>
                <a:gd name="T21" fmla="*/ 59 h 415"/>
                <a:gd name="T22" fmla="*/ 184 w 414"/>
                <a:gd name="T23" fmla="*/ 8 h 415"/>
                <a:gd name="T24" fmla="*/ 171 w 414"/>
                <a:gd name="T25" fmla="*/ 2 h 415"/>
                <a:gd name="T26" fmla="*/ 124 w 414"/>
                <a:gd name="T27" fmla="*/ 16 h 415"/>
                <a:gd name="T28" fmla="*/ 116 w 414"/>
                <a:gd name="T29" fmla="*/ 29 h 415"/>
                <a:gd name="T30" fmla="*/ 125 w 414"/>
                <a:gd name="T31" fmla="*/ 84 h 415"/>
                <a:gd name="T32" fmla="*/ 102 w 414"/>
                <a:gd name="T33" fmla="*/ 102 h 415"/>
                <a:gd name="T34" fmla="*/ 50 w 414"/>
                <a:gd name="T35" fmla="*/ 83 h 415"/>
                <a:gd name="T36" fmla="*/ 36 w 414"/>
                <a:gd name="T37" fmla="*/ 88 h 415"/>
                <a:gd name="T38" fmla="*/ 13 w 414"/>
                <a:gd name="T39" fmla="*/ 131 h 415"/>
                <a:gd name="T40" fmla="*/ 16 w 414"/>
                <a:gd name="T41" fmla="*/ 146 h 415"/>
                <a:gd name="T42" fmla="*/ 61 w 414"/>
                <a:gd name="T43" fmla="*/ 178 h 415"/>
                <a:gd name="T44" fmla="*/ 58 w 414"/>
                <a:gd name="T45" fmla="*/ 208 h 415"/>
                <a:gd name="T46" fmla="*/ 8 w 414"/>
                <a:gd name="T47" fmla="*/ 230 h 415"/>
                <a:gd name="T48" fmla="*/ 2 w 414"/>
                <a:gd name="T49" fmla="*/ 244 h 415"/>
                <a:gd name="T50" fmla="*/ 16 w 414"/>
                <a:gd name="T51" fmla="*/ 291 h 415"/>
                <a:gd name="T52" fmla="*/ 29 w 414"/>
                <a:gd name="T53" fmla="*/ 299 h 415"/>
                <a:gd name="T54" fmla="*/ 83 w 414"/>
                <a:gd name="T55" fmla="*/ 290 h 415"/>
                <a:gd name="T56" fmla="*/ 102 w 414"/>
                <a:gd name="T57" fmla="*/ 313 h 415"/>
                <a:gd name="T58" fmla="*/ 82 w 414"/>
                <a:gd name="T59" fmla="*/ 364 h 415"/>
                <a:gd name="T60" fmla="*/ 88 w 414"/>
                <a:gd name="T61" fmla="*/ 379 h 415"/>
                <a:gd name="T62" fmla="*/ 131 w 414"/>
                <a:gd name="T63" fmla="*/ 402 h 415"/>
                <a:gd name="T64" fmla="*/ 146 w 414"/>
                <a:gd name="T65" fmla="*/ 398 h 415"/>
                <a:gd name="T66" fmla="*/ 178 w 414"/>
                <a:gd name="T67" fmla="*/ 353 h 415"/>
                <a:gd name="T68" fmla="*/ 207 w 414"/>
                <a:gd name="T69" fmla="*/ 356 h 415"/>
                <a:gd name="T70" fmla="*/ 230 w 414"/>
                <a:gd name="T71" fmla="*/ 407 h 415"/>
                <a:gd name="T72" fmla="*/ 244 w 414"/>
                <a:gd name="T73" fmla="*/ 413 h 415"/>
                <a:gd name="T74" fmla="*/ 291 w 414"/>
                <a:gd name="T75" fmla="*/ 399 h 415"/>
                <a:gd name="T76" fmla="*/ 299 w 414"/>
                <a:gd name="T77" fmla="*/ 386 h 415"/>
                <a:gd name="T78" fmla="*/ 290 w 414"/>
                <a:gd name="T79" fmla="*/ 331 h 415"/>
                <a:gd name="T80" fmla="*/ 312 w 414"/>
                <a:gd name="T81" fmla="*/ 312 h 415"/>
                <a:gd name="T82" fmla="*/ 364 w 414"/>
                <a:gd name="T83" fmla="*/ 332 h 415"/>
                <a:gd name="T84" fmla="*/ 378 w 414"/>
                <a:gd name="T85" fmla="*/ 327 h 415"/>
                <a:gd name="T86" fmla="*/ 401 w 414"/>
                <a:gd name="T87" fmla="*/ 284 h 415"/>
                <a:gd name="T88" fmla="*/ 398 w 414"/>
                <a:gd name="T89" fmla="*/ 269 h 415"/>
                <a:gd name="T90" fmla="*/ 353 w 414"/>
                <a:gd name="T91" fmla="*/ 237 h 415"/>
                <a:gd name="T92" fmla="*/ 356 w 414"/>
                <a:gd name="T93" fmla="*/ 207 h 415"/>
                <a:gd name="T94" fmla="*/ 406 w 414"/>
                <a:gd name="T95" fmla="*/ 185 h 415"/>
                <a:gd name="T96" fmla="*/ 413 w 414"/>
                <a:gd name="T97" fmla="*/ 171 h 415"/>
                <a:gd name="T98" fmla="*/ 233 w 414"/>
                <a:gd name="T99" fmla="*/ 293 h 415"/>
                <a:gd name="T100" fmla="*/ 122 w 414"/>
                <a:gd name="T101" fmla="*/ 233 h 415"/>
                <a:gd name="T102" fmla="*/ 181 w 414"/>
                <a:gd name="T103" fmla="*/ 122 h 415"/>
                <a:gd name="T104" fmla="*/ 293 w 414"/>
                <a:gd name="T105" fmla="*/ 182 h 415"/>
                <a:gd name="T106" fmla="*/ 233 w 414"/>
                <a:gd name="T107" fmla="*/ 293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14" h="415">
                  <a:moveTo>
                    <a:pt x="413" y="171"/>
                  </a:moveTo>
                  <a:cubicBezTo>
                    <a:pt x="398" y="124"/>
                    <a:pt x="398" y="124"/>
                    <a:pt x="398" y="124"/>
                  </a:cubicBezTo>
                  <a:cubicBezTo>
                    <a:pt x="397" y="119"/>
                    <a:pt x="391" y="115"/>
                    <a:pt x="385" y="116"/>
                  </a:cubicBezTo>
                  <a:cubicBezTo>
                    <a:pt x="331" y="125"/>
                    <a:pt x="331" y="125"/>
                    <a:pt x="331" y="125"/>
                  </a:cubicBezTo>
                  <a:cubicBezTo>
                    <a:pt x="325" y="117"/>
                    <a:pt x="319" y="109"/>
                    <a:pt x="312" y="102"/>
                  </a:cubicBezTo>
                  <a:cubicBezTo>
                    <a:pt x="332" y="51"/>
                    <a:pt x="332" y="51"/>
                    <a:pt x="332" y="51"/>
                  </a:cubicBezTo>
                  <a:cubicBezTo>
                    <a:pt x="334" y="45"/>
                    <a:pt x="332" y="39"/>
                    <a:pt x="327" y="36"/>
                  </a:cubicBezTo>
                  <a:cubicBezTo>
                    <a:pt x="283" y="13"/>
                    <a:pt x="283" y="13"/>
                    <a:pt x="283" y="13"/>
                  </a:cubicBezTo>
                  <a:cubicBezTo>
                    <a:pt x="278" y="10"/>
                    <a:pt x="272" y="12"/>
                    <a:pt x="268" y="17"/>
                  </a:cubicBezTo>
                  <a:cubicBezTo>
                    <a:pt x="236" y="62"/>
                    <a:pt x="236" y="62"/>
                    <a:pt x="236" y="62"/>
                  </a:cubicBezTo>
                  <a:cubicBezTo>
                    <a:pt x="227" y="60"/>
                    <a:pt x="217" y="59"/>
                    <a:pt x="207" y="59"/>
                  </a:cubicBezTo>
                  <a:cubicBezTo>
                    <a:pt x="184" y="8"/>
                    <a:pt x="184" y="8"/>
                    <a:pt x="184" y="8"/>
                  </a:cubicBezTo>
                  <a:cubicBezTo>
                    <a:pt x="182" y="3"/>
                    <a:pt x="176" y="0"/>
                    <a:pt x="171" y="2"/>
                  </a:cubicBezTo>
                  <a:cubicBezTo>
                    <a:pt x="124" y="16"/>
                    <a:pt x="124" y="16"/>
                    <a:pt x="124" y="16"/>
                  </a:cubicBezTo>
                  <a:cubicBezTo>
                    <a:pt x="118" y="18"/>
                    <a:pt x="115" y="24"/>
                    <a:pt x="116" y="29"/>
                  </a:cubicBezTo>
                  <a:cubicBezTo>
                    <a:pt x="125" y="84"/>
                    <a:pt x="125" y="84"/>
                    <a:pt x="125" y="84"/>
                  </a:cubicBezTo>
                  <a:cubicBezTo>
                    <a:pt x="116" y="89"/>
                    <a:pt x="109" y="95"/>
                    <a:pt x="102" y="102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45" y="81"/>
                    <a:pt x="39" y="83"/>
                    <a:pt x="36" y="88"/>
                  </a:cubicBezTo>
                  <a:cubicBezTo>
                    <a:pt x="13" y="131"/>
                    <a:pt x="13" y="131"/>
                    <a:pt x="13" y="131"/>
                  </a:cubicBezTo>
                  <a:cubicBezTo>
                    <a:pt x="10" y="136"/>
                    <a:pt x="12" y="143"/>
                    <a:pt x="16" y="146"/>
                  </a:cubicBezTo>
                  <a:cubicBezTo>
                    <a:pt x="61" y="178"/>
                    <a:pt x="61" y="178"/>
                    <a:pt x="61" y="178"/>
                  </a:cubicBezTo>
                  <a:cubicBezTo>
                    <a:pt x="59" y="188"/>
                    <a:pt x="58" y="198"/>
                    <a:pt x="58" y="208"/>
                  </a:cubicBezTo>
                  <a:cubicBezTo>
                    <a:pt x="8" y="230"/>
                    <a:pt x="8" y="230"/>
                    <a:pt x="8" y="230"/>
                  </a:cubicBezTo>
                  <a:cubicBezTo>
                    <a:pt x="3" y="232"/>
                    <a:pt x="0" y="239"/>
                    <a:pt x="2" y="244"/>
                  </a:cubicBezTo>
                  <a:cubicBezTo>
                    <a:pt x="16" y="291"/>
                    <a:pt x="16" y="291"/>
                    <a:pt x="16" y="291"/>
                  </a:cubicBezTo>
                  <a:cubicBezTo>
                    <a:pt x="18" y="296"/>
                    <a:pt x="23" y="300"/>
                    <a:pt x="29" y="299"/>
                  </a:cubicBezTo>
                  <a:cubicBezTo>
                    <a:pt x="83" y="290"/>
                    <a:pt x="83" y="290"/>
                    <a:pt x="83" y="290"/>
                  </a:cubicBezTo>
                  <a:cubicBezTo>
                    <a:pt x="89" y="298"/>
                    <a:pt x="95" y="306"/>
                    <a:pt x="102" y="313"/>
                  </a:cubicBezTo>
                  <a:cubicBezTo>
                    <a:pt x="82" y="364"/>
                    <a:pt x="82" y="364"/>
                    <a:pt x="82" y="364"/>
                  </a:cubicBezTo>
                  <a:cubicBezTo>
                    <a:pt x="80" y="370"/>
                    <a:pt x="83" y="376"/>
                    <a:pt x="88" y="379"/>
                  </a:cubicBezTo>
                  <a:cubicBezTo>
                    <a:pt x="131" y="402"/>
                    <a:pt x="131" y="402"/>
                    <a:pt x="131" y="402"/>
                  </a:cubicBezTo>
                  <a:cubicBezTo>
                    <a:pt x="136" y="404"/>
                    <a:pt x="143" y="403"/>
                    <a:pt x="146" y="398"/>
                  </a:cubicBezTo>
                  <a:cubicBezTo>
                    <a:pt x="178" y="353"/>
                    <a:pt x="178" y="353"/>
                    <a:pt x="178" y="353"/>
                  </a:cubicBezTo>
                  <a:cubicBezTo>
                    <a:pt x="187" y="355"/>
                    <a:pt x="197" y="356"/>
                    <a:pt x="207" y="356"/>
                  </a:cubicBezTo>
                  <a:cubicBezTo>
                    <a:pt x="230" y="407"/>
                    <a:pt x="230" y="407"/>
                    <a:pt x="230" y="407"/>
                  </a:cubicBezTo>
                  <a:cubicBezTo>
                    <a:pt x="232" y="412"/>
                    <a:pt x="238" y="415"/>
                    <a:pt x="244" y="413"/>
                  </a:cubicBezTo>
                  <a:cubicBezTo>
                    <a:pt x="291" y="399"/>
                    <a:pt x="291" y="399"/>
                    <a:pt x="291" y="399"/>
                  </a:cubicBezTo>
                  <a:cubicBezTo>
                    <a:pt x="296" y="397"/>
                    <a:pt x="300" y="391"/>
                    <a:pt x="299" y="386"/>
                  </a:cubicBezTo>
                  <a:cubicBezTo>
                    <a:pt x="290" y="331"/>
                    <a:pt x="290" y="331"/>
                    <a:pt x="290" y="331"/>
                  </a:cubicBezTo>
                  <a:cubicBezTo>
                    <a:pt x="298" y="326"/>
                    <a:pt x="306" y="319"/>
                    <a:pt x="312" y="312"/>
                  </a:cubicBezTo>
                  <a:cubicBezTo>
                    <a:pt x="364" y="332"/>
                    <a:pt x="364" y="332"/>
                    <a:pt x="364" y="332"/>
                  </a:cubicBezTo>
                  <a:cubicBezTo>
                    <a:pt x="369" y="334"/>
                    <a:pt x="376" y="332"/>
                    <a:pt x="378" y="327"/>
                  </a:cubicBezTo>
                  <a:cubicBezTo>
                    <a:pt x="401" y="284"/>
                    <a:pt x="401" y="284"/>
                    <a:pt x="401" y="284"/>
                  </a:cubicBezTo>
                  <a:cubicBezTo>
                    <a:pt x="404" y="279"/>
                    <a:pt x="403" y="272"/>
                    <a:pt x="398" y="269"/>
                  </a:cubicBezTo>
                  <a:cubicBezTo>
                    <a:pt x="353" y="237"/>
                    <a:pt x="353" y="237"/>
                    <a:pt x="353" y="237"/>
                  </a:cubicBezTo>
                  <a:cubicBezTo>
                    <a:pt x="355" y="227"/>
                    <a:pt x="356" y="217"/>
                    <a:pt x="356" y="207"/>
                  </a:cubicBezTo>
                  <a:cubicBezTo>
                    <a:pt x="406" y="185"/>
                    <a:pt x="406" y="185"/>
                    <a:pt x="406" y="185"/>
                  </a:cubicBezTo>
                  <a:cubicBezTo>
                    <a:pt x="411" y="182"/>
                    <a:pt x="414" y="176"/>
                    <a:pt x="413" y="171"/>
                  </a:cubicBezTo>
                  <a:close/>
                  <a:moveTo>
                    <a:pt x="233" y="293"/>
                  </a:moveTo>
                  <a:cubicBezTo>
                    <a:pt x="186" y="307"/>
                    <a:pt x="136" y="280"/>
                    <a:pt x="122" y="233"/>
                  </a:cubicBezTo>
                  <a:cubicBezTo>
                    <a:pt x="108" y="186"/>
                    <a:pt x="134" y="136"/>
                    <a:pt x="181" y="122"/>
                  </a:cubicBezTo>
                  <a:cubicBezTo>
                    <a:pt x="228" y="108"/>
                    <a:pt x="278" y="134"/>
                    <a:pt x="293" y="182"/>
                  </a:cubicBezTo>
                  <a:cubicBezTo>
                    <a:pt x="307" y="229"/>
                    <a:pt x="280" y="278"/>
                    <a:pt x="233" y="29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p>
              <a:pPr defTabSz="914400"/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</p:grpSp>
      <p:grpSp>
        <p:nvGrpSpPr>
          <p:cNvPr id="84" name="Group 242"/>
          <p:cNvGrpSpPr/>
          <p:nvPr/>
        </p:nvGrpSpPr>
        <p:grpSpPr>
          <a:xfrm>
            <a:off x="3996991" y="2268485"/>
            <a:ext cx="1141875" cy="870580"/>
            <a:chOff x="2908300" y="2946400"/>
            <a:chExt cx="447675" cy="341313"/>
          </a:xfrm>
          <a:solidFill>
            <a:schemeClr val="accent1"/>
          </a:solidFill>
        </p:grpSpPr>
        <p:sp>
          <p:nvSpPr>
            <p:cNvPr id="1048786" name="Freeform 227"/>
            <p:cNvSpPr/>
            <p:nvPr/>
          </p:nvSpPr>
          <p:spPr bwMode="auto">
            <a:xfrm>
              <a:off x="2957513" y="2946400"/>
              <a:ext cx="349250" cy="115888"/>
            </a:xfrm>
            <a:custGeom>
              <a:avLst/>
              <a:gdLst>
                <a:gd name="T0" fmla="*/ 0 w 454"/>
                <a:gd name="T1" fmla="*/ 136 h 152"/>
                <a:gd name="T2" fmla="*/ 16 w 454"/>
                <a:gd name="T3" fmla="*/ 119 h 152"/>
                <a:gd name="T4" fmla="*/ 30 w 454"/>
                <a:gd name="T5" fmla="*/ 127 h 152"/>
                <a:gd name="T6" fmla="*/ 141 w 454"/>
                <a:gd name="T7" fmla="*/ 79 h 152"/>
                <a:gd name="T8" fmla="*/ 140 w 454"/>
                <a:gd name="T9" fmla="*/ 75 h 152"/>
                <a:gd name="T10" fmla="*/ 157 w 454"/>
                <a:gd name="T11" fmla="*/ 58 h 152"/>
                <a:gd name="T12" fmla="*/ 173 w 454"/>
                <a:gd name="T13" fmla="*/ 75 h 152"/>
                <a:gd name="T14" fmla="*/ 282 w 454"/>
                <a:gd name="T15" fmla="*/ 97 h 152"/>
                <a:gd name="T16" fmla="*/ 297 w 454"/>
                <a:gd name="T17" fmla="*/ 86 h 152"/>
                <a:gd name="T18" fmla="*/ 309 w 454"/>
                <a:gd name="T19" fmla="*/ 92 h 152"/>
                <a:gd name="T20" fmla="*/ 422 w 454"/>
                <a:gd name="T21" fmla="*/ 22 h 152"/>
                <a:gd name="T22" fmla="*/ 421 w 454"/>
                <a:gd name="T23" fmla="*/ 17 h 152"/>
                <a:gd name="T24" fmla="*/ 437 w 454"/>
                <a:gd name="T25" fmla="*/ 0 h 152"/>
                <a:gd name="T26" fmla="*/ 454 w 454"/>
                <a:gd name="T27" fmla="*/ 17 h 152"/>
                <a:gd name="T28" fmla="*/ 437 w 454"/>
                <a:gd name="T29" fmla="*/ 33 h 152"/>
                <a:gd name="T30" fmla="*/ 425 w 454"/>
                <a:gd name="T31" fmla="*/ 27 h 152"/>
                <a:gd name="T32" fmla="*/ 312 w 454"/>
                <a:gd name="T33" fmla="*/ 97 h 152"/>
                <a:gd name="T34" fmla="*/ 313 w 454"/>
                <a:gd name="T35" fmla="*/ 103 h 152"/>
                <a:gd name="T36" fmla="*/ 297 w 454"/>
                <a:gd name="T37" fmla="*/ 119 h 152"/>
                <a:gd name="T38" fmla="*/ 281 w 454"/>
                <a:gd name="T39" fmla="*/ 103 h 152"/>
                <a:gd name="T40" fmla="*/ 172 w 454"/>
                <a:gd name="T41" fmla="*/ 81 h 152"/>
                <a:gd name="T42" fmla="*/ 157 w 454"/>
                <a:gd name="T43" fmla="*/ 91 h 152"/>
                <a:gd name="T44" fmla="*/ 144 w 454"/>
                <a:gd name="T45" fmla="*/ 84 h 152"/>
                <a:gd name="T46" fmla="*/ 32 w 454"/>
                <a:gd name="T47" fmla="*/ 132 h 152"/>
                <a:gd name="T48" fmla="*/ 33 w 454"/>
                <a:gd name="T49" fmla="*/ 136 h 152"/>
                <a:gd name="T50" fmla="*/ 16 w 454"/>
                <a:gd name="T51" fmla="*/ 152 h 152"/>
                <a:gd name="T52" fmla="*/ 0 w 454"/>
                <a:gd name="T53" fmla="*/ 136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54" h="152">
                  <a:moveTo>
                    <a:pt x="0" y="136"/>
                  </a:moveTo>
                  <a:cubicBezTo>
                    <a:pt x="0" y="127"/>
                    <a:pt x="7" y="119"/>
                    <a:pt x="16" y="119"/>
                  </a:cubicBezTo>
                  <a:cubicBezTo>
                    <a:pt x="22" y="119"/>
                    <a:pt x="27" y="122"/>
                    <a:pt x="30" y="127"/>
                  </a:cubicBezTo>
                  <a:cubicBezTo>
                    <a:pt x="141" y="79"/>
                    <a:pt x="141" y="79"/>
                    <a:pt x="141" y="79"/>
                  </a:cubicBezTo>
                  <a:cubicBezTo>
                    <a:pt x="141" y="77"/>
                    <a:pt x="140" y="76"/>
                    <a:pt x="140" y="75"/>
                  </a:cubicBezTo>
                  <a:cubicBezTo>
                    <a:pt x="140" y="66"/>
                    <a:pt x="148" y="58"/>
                    <a:pt x="157" y="58"/>
                  </a:cubicBezTo>
                  <a:cubicBezTo>
                    <a:pt x="166" y="58"/>
                    <a:pt x="173" y="66"/>
                    <a:pt x="173" y="75"/>
                  </a:cubicBezTo>
                  <a:cubicBezTo>
                    <a:pt x="282" y="97"/>
                    <a:pt x="282" y="97"/>
                    <a:pt x="282" y="97"/>
                  </a:cubicBezTo>
                  <a:cubicBezTo>
                    <a:pt x="284" y="91"/>
                    <a:pt x="290" y="86"/>
                    <a:pt x="297" y="86"/>
                  </a:cubicBezTo>
                  <a:cubicBezTo>
                    <a:pt x="302" y="86"/>
                    <a:pt x="306" y="88"/>
                    <a:pt x="309" y="92"/>
                  </a:cubicBezTo>
                  <a:cubicBezTo>
                    <a:pt x="422" y="22"/>
                    <a:pt x="422" y="22"/>
                    <a:pt x="422" y="22"/>
                  </a:cubicBezTo>
                  <a:cubicBezTo>
                    <a:pt x="421" y="20"/>
                    <a:pt x="421" y="18"/>
                    <a:pt x="421" y="17"/>
                  </a:cubicBezTo>
                  <a:cubicBezTo>
                    <a:pt x="421" y="8"/>
                    <a:pt x="428" y="0"/>
                    <a:pt x="437" y="0"/>
                  </a:cubicBezTo>
                  <a:cubicBezTo>
                    <a:pt x="446" y="0"/>
                    <a:pt x="454" y="8"/>
                    <a:pt x="454" y="17"/>
                  </a:cubicBezTo>
                  <a:cubicBezTo>
                    <a:pt x="454" y="26"/>
                    <a:pt x="446" y="33"/>
                    <a:pt x="437" y="33"/>
                  </a:cubicBezTo>
                  <a:cubicBezTo>
                    <a:pt x="432" y="33"/>
                    <a:pt x="428" y="31"/>
                    <a:pt x="425" y="27"/>
                  </a:cubicBezTo>
                  <a:cubicBezTo>
                    <a:pt x="312" y="97"/>
                    <a:pt x="312" y="97"/>
                    <a:pt x="312" y="97"/>
                  </a:cubicBezTo>
                  <a:cubicBezTo>
                    <a:pt x="313" y="99"/>
                    <a:pt x="313" y="101"/>
                    <a:pt x="313" y="103"/>
                  </a:cubicBezTo>
                  <a:cubicBezTo>
                    <a:pt x="313" y="112"/>
                    <a:pt x="306" y="119"/>
                    <a:pt x="297" y="119"/>
                  </a:cubicBezTo>
                  <a:cubicBezTo>
                    <a:pt x="288" y="119"/>
                    <a:pt x="281" y="112"/>
                    <a:pt x="281" y="103"/>
                  </a:cubicBezTo>
                  <a:cubicBezTo>
                    <a:pt x="172" y="81"/>
                    <a:pt x="172" y="81"/>
                    <a:pt x="172" y="81"/>
                  </a:cubicBezTo>
                  <a:cubicBezTo>
                    <a:pt x="170" y="87"/>
                    <a:pt x="164" y="91"/>
                    <a:pt x="157" y="91"/>
                  </a:cubicBezTo>
                  <a:cubicBezTo>
                    <a:pt x="151" y="91"/>
                    <a:pt x="147" y="88"/>
                    <a:pt x="144" y="84"/>
                  </a:cubicBezTo>
                  <a:cubicBezTo>
                    <a:pt x="32" y="132"/>
                    <a:pt x="32" y="132"/>
                    <a:pt x="32" y="132"/>
                  </a:cubicBezTo>
                  <a:cubicBezTo>
                    <a:pt x="33" y="134"/>
                    <a:pt x="33" y="134"/>
                    <a:pt x="33" y="136"/>
                  </a:cubicBezTo>
                  <a:cubicBezTo>
                    <a:pt x="33" y="145"/>
                    <a:pt x="26" y="152"/>
                    <a:pt x="16" y="152"/>
                  </a:cubicBezTo>
                  <a:cubicBezTo>
                    <a:pt x="7" y="152"/>
                    <a:pt x="0" y="145"/>
                    <a:pt x="0" y="1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p>
              <a:pPr defTabSz="914400"/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048787" name="Freeform 228"/>
            <p:cNvSpPr/>
            <p:nvPr/>
          </p:nvSpPr>
          <p:spPr bwMode="auto">
            <a:xfrm>
              <a:off x="2908300" y="2987675"/>
              <a:ext cx="447675" cy="300038"/>
            </a:xfrm>
            <a:custGeom>
              <a:avLst/>
              <a:gdLst>
                <a:gd name="T0" fmla="*/ 568 w 581"/>
                <a:gd name="T1" fmla="*/ 367 h 392"/>
                <a:gd name="T2" fmla="*/ 550 w 581"/>
                <a:gd name="T3" fmla="*/ 367 h 392"/>
                <a:gd name="T4" fmla="*/ 550 w 581"/>
                <a:gd name="T5" fmla="*/ 32 h 392"/>
                <a:gd name="T6" fmla="*/ 518 w 581"/>
                <a:gd name="T7" fmla="*/ 0 h 392"/>
                <a:gd name="T8" fmla="*/ 483 w 581"/>
                <a:gd name="T9" fmla="*/ 0 h 392"/>
                <a:gd name="T10" fmla="*/ 451 w 581"/>
                <a:gd name="T11" fmla="*/ 32 h 392"/>
                <a:gd name="T12" fmla="*/ 451 w 581"/>
                <a:gd name="T13" fmla="*/ 367 h 392"/>
                <a:gd name="T14" fmla="*/ 410 w 581"/>
                <a:gd name="T15" fmla="*/ 367 h 392"/>
                <a:gd name="T16" fmla="*/ 410 w 581"/>
                <a:gd name="T17" fmla="*/ 120 h 392"/>
                <a:gd name="T18" fmla="*/ 379 w 581"/>
                <a:gd name="T19" fmla="*/ 88 h 392"/>
                <a:gd name="T20" fmla="*/ 343 w 581"/>
                <a:gd name="T21" fmla="*/ 88 h 392"/>
                <a:gd name="T22" fmla="*/ 311 w 581"/>
                <a:gd name="T23" fmla="*/ 120 h 392"/>
                <a:gd name="T24" fmla="*/ 311 w 581"/>
                <a:gd name="T25" fmla="*/ 367 h 392"/>
                <a:gd name="T26" fmla="*/ 270 w 581"/>
                <a:gd name="T27" fmla="*/ 367 h 392"/>
                <a:gd name="T28" fmla="*/ 270 w 581"/>
                <a:gd name="T29" fmla="*/ 92 h 392"/>
                <a:gd name="T30" fmla="*/ 239 w 581"/>
                <a:gd name="T31" fmla="*/ 61 h 392"/>
                <a:gd name="T32" fmla="*/ 203 w 581"/>
                <a:gd name="T33" fmla="*/ 61 h 392"/>
                <a:gd name="T34" fmla="*/ 171 w 581"/>
                <a:gd name="T35" fmla="*/ 92 h 392"/>
                <a:gd name="T36" fmla="*/ 171 w 581"/>
                <a:gd name="T37" fmla="*/ 367 h 392"/>
                <a:gd name="T38" fmla="*/ 131 w 581"/>
                <a:gd name="T39" fmla="*/ 367 h 392"/>
                <a:gd name="T40" fmla="*/ 131 w 581"/>
                <a:gd name="T41" fmla="*/ 160 h 392"/>
                <a:gd name="T42" fmla="*/ 99 w 581"/>
                <a:gd name="T43" fmla="*/ 128 h 392"/>
                <a:gd name="T44" fmla="*/ 63 w 581"/>
                <a:gd name="T45" fmla="*/ 128 h 392"/>
                <a:gd name="T46" fmla="*/ 32 w 581"/>
                <a:gd name="T47" fmla="*/ 160 h 392"/>
                <a:gd name="T48" fmla="*/ 32 w 581"/>
                <a:gd name="T49" fmla="*/ 367 h 392"/>
                <a:gd name="T50" fmla="*/ 11 w 581"/>
                <a:gd name="T51" fmla="*/ 367 h 392"/>
                <a:gd name="T52" fmla="*/ 0 w 581"/>
                <a:gd name="T53" fmla="*/ 378 h 392"/>
                <a:gd name="T54" fmla="*/ 0 w 581"/>
                <a:gd name="T55" fmla="*/ 381 h 392"/>
                <a:gd name="T56" fmla="*/ 11 w 581"/>
                <a:gd name="T57" fmla="*/ 392 h 392"/>
                <a:gd name="T58" fmla="*/ 568 w 581"/>
                <a:gd name="T59" fmla="*/ 392 h 392"/>
                <a:gd name="T60" fmla="*/ 581 w 581"/>
                <a:gd name="T61" fmla="*/ 381 h 392"/>
                <a:gd name="T62" fmla="*/ 581 w 581"/>
                <a:gd name="T63" fmla="*/ 378 h 392"/>
                <a:gd name="T64" fmla="*/ 568 w 581"/>
                <a:gd name="T65" fmla="*/ 367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81" h="392">
                  <a:moveTo>
                    <a:pt x="568" y="367"/>
                  </a:moveTo>
                  <a:cubicBezTo>
                    <a:pt x="550" y="367"/>
                    <a:pt x="550" y="367"/>
                    <a:pt x="550" y="367"/>
                  </a:cubicBezTo>
                  <a:cubicBezTo>
                    <a:pt x="550" y="32"/>
                    <a:pt x="550" y="32"/>
                    <a:pt x="550" y="32"/>
                  </a:cubicBezTo>
                  <a:cubicBezTo>
                    <a:pt x="550" y="14"/>
                    <a:pt x="536" y="0"/>
                    <a:pt x="518" y="0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65" y="0"/>
                    <a:pt x="451" y="14"/>
                    <a:pt x="451" y="32"/>
                  </a:cubicBezTo>
                  <a:cubicBezTo>
                    <a:pt x="451" y="367"/>
                    <a:pt x="451" y="367"/>
                    <a:pt x="451" y="367"/>
                  </a:cubicBezTo>
                  <a:cubicBezTo>
                    <a:pt x="410" y="367"/>
                    <a:pt x="410" y="367"/>
                    <a:pt x="410" y="367"/>
                  </a:cubicBezTo>
                  <a:cubicBezTo>
                    <a:pt x="410" y="120"/>
                    <a:pt x="410" y="120"/>
                    <a:pt x="410" y="120"/>
                  </a:cubicBezTo>
                  <a:cubicBezTo>
                    <a:pt x="410" y="102"/>
                    <a:pt x="396" y="88"/>
                    <a:pt x="379" y="88"/>
                  </a:cubicBezTo>
                  <a:cubicBezTo>
                    <a:pt x="343" y="88"/>
                    <a:pt x="343" y="88"/>
                    <a:pt x="343" y="88"/>
                  </a:cubicBezTo>
                  <a:cubicBezTo>
                    <a:pt x="325" y="88"/>
                    <a:pt x="311" y="102"/>
                    <a:pt x="311" y="120"/>
                  </a:cubicBezTo>
                  <a:cubicBezTo>
                    <a:pt x="311" y="367"/>
                    <a:pt x="311" y="367"/>
                    <a:pt x="311" y="367"/>
                  </a:cubicBezTo>
                  <a:cubicBezTo>
                    <a:pt x="270" y="367"/>
                    <a:pt x="270" y="367"/>
                    <a:pt x="270" y="367"/>
                  </a:cubicBezTo>
                  <a:cubicBezTo>
                    <a:pt x="270" y="92"/>
                    <a:pt x="270" y="92"/>
                    <a:pt x="270" y="92"/>
                  </a:cubicBezTo>
                  <a:cubicBezTo>
                    <a:pt x="270" y="75"/>
                    <a:pt x="256" y="61"/>
                    <a:pt x="239" y="61"/>
                  </a:cubicBezTo>
                  <a:cubicBezTo>
                    <a:pt x="203" y="61"/>
                    <a:pt x="203" y="61"/>
                    <a:pt x="203" y="61"/>
                  </a:cubicBezTo>
                  <a:cubicBezTo>
                    <a:pt x="186" y="61"/>
                    <a:pt x="171" y="75"/>
                    <a:pt x="171" y="92"/>
                  </a:cubicBezTo>
                  <a:cubicBezTo>
                    <a:pt x="171" y="367"/>
                    <a:pt x="171" y="367"/>
                    <a:pt x="171" y="367"/>
                  </a:cubicBezTo>
                  <a:cubicBezTo>
                    <a:pt x="131" y="367"/>
                    <a:pt x="131" y="367"/>
                    <a:pt x="131" y="367"/>
                  </a:cubicBezTo>
                  <a:cubicBezTo>
                    <a:pt x="131" y="160"/>
                    <a:pt x="131" y="160"/>
                    <a:pt x="131" y="160"/>
                  </a:cubicBezTo>
                  <a:cubicBezTo>
                    <a:pt x="131" y="143"/>
                    <a:pt x="117" y="128"/>
                    <a:pt x="99" y="128"/>
                  </a:cubicBezTo>
                  <a:cubicBezTo>
                    <a:pt x="63" y="128"/>
                    <a:pt x="63" y="128"/>
                    <a:pt x="63" y="128"/>
                  </a:cubicBezTo>
                  <a:cubicBezTo>
                    <a:pt x="46" y="128"/>
                    <a:pt x="32" y="143"/>
                    <a:pt x="32" y="160"/>
                  </a:cubicBezTo>
                  <a:cubicBezTo>
                    <a:pt x="32" y="367"/>
                    <a:pt x="32" y="367"/>
                    <a:pt x="32" y="367"/>
                  </a:cubicBezTo>
                  <a:cubicBezTo>
                    <a:pt x="11" y="367"/>
                    <a:pt x="11" y="367"/>
                    <a:pt x="11" y="367"/>
                  </a:cubicBezTo>
                  <a:cubicBezTo>
                    <a:pt x="4" y="367"/>
                    <a:pt x="0" y="372"/>
                    <a:pt x="0" y="378"/>
                  </a:cubicBezTo>
                  <a:cubicBezTo>
                    <a:pt x="0" y="381"/>
                    <a:pt x="0" y="381"/>
                    <a:pt x="0" y="381"/>
                  </a:cubicBezTo>
                  <a:cubicBezTo>
                    <a:pt x="0" y="387"/>
                    <a:pt x="4" y="392"/>
                    <a:pt x="11" y="392"/>
                  </a:cubicBezTo>
                  <a:cubicBezTo>
                    <a:pt x="568" y="392"/>
                    <a:pt x="568" y="392"/>
                    <a:pt x="568" y="392"/>
                  </a:cubicBezTo>
                  <a:cubicBezTo>
                    <a:pt x="575" y="392"/>
                    <a:pt x="581" y="387"/>
                    <a:pt x="581" y="381"/>
                  </a:cubicBezTo>
                  <a:cubicBezTo>
                    <a:pt x="581" y="378"/>
                    <a:pt x="581" y="378"/>
                    <a:pt x="581" y="378"/>
                  </a:cubicBezTo>
                  <a:cubicBezTo>
                    <a:pt x="581" y="372"/>
                    <a:pt x="575" y="367"/>
                    <a:pt x="568" y="36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p>
              <a:pPr defTabSz="914400"/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</p:grpSp>
      <p:sp>
        <p:nvSpPr>
          <p:cNvPr id="1048788" name="标题 9"/>
          <p:cNvSpPr>
            <a:spLocks noGrp="1"/>
          </p:cNvSpPr>
          <p:nvPr/>
        </p:nvSpPr>
        <p:spPr>
          <a:xfrm>
            <a:off x="3565525" y="387985"/>
            <a:ext cx="3125470" cy="356235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b="0" kern="1200">
                <a:solidFill>
                  <a:srgbClr val="61362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800" b="1" dirty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关于融资计划</a:t>
            </a:r>
            <a:endParaRPr lang="zh-CN" altLang="en-US" sz="1800" b="1" dirty="0"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8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92" name="Teardrop 25"/>
          <p:cNvSpPr/>
          <p:nvPr/>
        </p:nvSpPr>
        <p:spPr>
          <a:xfrm rot="8100000">
            <a:off x="468457" y="1111067"/>
            <a:ext cx="418280" cy="418280"/>
          </a:xfrm>
          <a:prstGeom prst="teardrop">
            <a:avLst>
              <a:gd name="adj" fmla="val 131619"/>
            </a:avLst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 panose="020B0502040204020203" charset="-122"/>
              <a:ea typeface="微软雅黑 Light" panose="020B0502040204020203" charset="-122"/>
              <a:cs typeface="+mn-cs"/>
            </a:endParaRPr>
          </a:p>
        </p:txBody>
      </p:sp>
      <p:sp>
        <p:nvSpPr>
          <p:cNvPr id="1048793" name="Teardrop 25"/>
          <p:cNvSpPr/>
          <p:nvPr/>
        </p:nvSpPr>
        <p:spPr>
          <a:xfrm rot="8100000">
            <a:off x="468456" y="2849379"/>
            <a:ext cx="418280" cy="418280"/>
          </a:xfrm>
          <a:prstGeom prst="teardrop">
            <a:avLst>
              <a:gd name="adj" fmla="val 131619"/>
            </a:avLst>
          </a:prstGeom>
          <a:solidFill>
            <a:schemeClr val="tx2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 panose="020B0502040204020203" charset="-122"/>
              <a:ea typeface="微软雅黑 Light" panose="020B0502040204020203" charset="-122"/>
              <a:cs typeface="+mn-cs"/>
            </a:endParaRPr>
          </a:p>
        </p:txBody>
      </p:sp>
      <p:sp>
        <p:nvSpPr>
          <p:cNvPr id="1048794" name="Teardrop 25"/>
          <p:cNvSpPr/>
          <p:nvPr/>
        </p:nvSpPr>
        <p:spPr>
          <a:xfrm rot="8100000">
            <a:off x="3516456" y="1111066"/>
            <a:ext cx="418280" cy="418280"/>
          </a:xfrm>
          <a:prstGeom prst="teardrop">
            <a:avLst>
              <a:gd name="adj" fmla="val 131619"/>
            </a:avLst>
          </a:prstGeom>
          <a:solidFill>
            <a:schemeClr val="accent3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 panose="020B0502040204020203" charset="-122"/>
              <a:ea typeface="微软雅黑 Light" panose="020B0502040204020203" charset="-122"/>
              <a:cs typeface="+mn-cs"/>
            </a:endParaRPr>
          </a:p>
        </p:txBody>
      </p:sp>
      <p:sp>
        <p:nvSpPr>
          <p:cNvPr id="1048795" name="Teardrop 25"/>
          <p:cNvSpPr/>
          <p:nvPr/>
        </p:nvSpPr>
        <p:spPr>
          <a:xfrm rot="8100000">
            <a:off x="3516455" y="2849379"/>
            <a:ext cx="418280" cy="418280"/>
          </a:xfrm>
          <a:prstGeom prst="teardrop">
            <a:avLst>
              <a:gd name="adj" fmla="val 131619"/>
            </a:avLst>
          </a:prstGeom>
          <a:solidFill>
            <a:schemeClr val="accent6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 panose="020B0502040204020203" charset="-122"/>
              <a:ea typeface="微软雅黑 Light" panose="020B0502040204020203" charset="-122"/>
              <a:cs typeface="+mn-cs"/>
            </a:endParaRPr>
          </a:p>
        </p:txBody>
      </p:sp>
      <p:sp>
        <p:nvSpPr>
          <p:cNvPr id="1048796" name="Teardrop 25"/>
          <p:cNvSpPr/>
          <p:nvPr/>
        </p:nvSpPr>
        <p:spPr>
          <a:xfrm rot="8100000">
            <a:off x="6231084" y="1111066"/>
            <a:ext cx="418280" cy="418280"/>
          </a:xfrm>
          <a:prstGeom prst="teardrop">
            <a:avLst>
              <a:gd name="adj" fmla="val 131619"/>
            </a:avLst>
          </a:prstGeom>
          <a:solidFill>
            <a:schemeClr val="tx2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 panose="020B0502040204020203" charset="-122"/>
              <a:ea typeface="微软雅黑 Light" panose="020B0502040204020203" charset="-122"/>
              <a:cs typeface="+mn-cs"/>
            </a:endParaRPr>
          </a:p>
        </p:txBody>
      </p:sp>
      <p:sp>
        <p:nvSpPr>
          <p:cNvPr id="1048797" name="Teardrop 25"/>
          <p:cNvSpPr/>
          <p:nvPr/>
        </p:nvSpPr>
        <p:spPr>
          <a:xfrm rot="8100000">
            <a:off x="6231084" y="2849378"/>
            <a:ext cx="418280" cy="418280"/>
          </a:xfrm>
          <a:prstGeom prst="teardrop">
            <a:avLst>
              <a:gd name="adj" fmla="val 131619"/>
            </a:avLst>
          </a:prstGeom>
          <a:solidFill>
            <a:schemeClr val="accent3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 panose="020B0502040204020203" charset="-122"/>
              <a:ea typeface="微软雅黑 Light" panose="020B0502040204020203" charset="-122"/>
              <a:cs typeface="+mn-cs"/>
            </a:endParaRPr>
          </a:p>
        </p:txBody>
      </p:sp>
      <p:sp>
        <p:nvSpPr>
          <p:cNvPr id="1048798" name="矩形 1"/>
          <p:cNvSpPr/>
          <p:nvPr/>
        </p:nvSpPr>
        <p:spPr>
          <a:xfrm>
            <a:off x="916656" y="1158432"/>
            <a:ext cx="1710690" cy="706755"/>
          </a:xfrm>
          <a:prstGeom prst="rect">
            <a:avLst/>
          </a:prstGeom>
        </p:spPr>
        <p:txBody>
          <a:bodyPr wrap="none">
            <a:spAutoFit/>
          </a:bodyPr>
          <a:p>
            <a:r>
              <a:rPr lang="zh-CN" altLang="en-US" sz="2000" b="1" dirty="0">
                <a:solidFill>
                  <a:srgbClr val="C00000"/>
                </a:solidFill>
              </a:rPr>
              <a:t>条理不清晰</a:t>
            </a:r>
            <a:endParaRPr lang="zh-CN" altLang="en-US" sz="2000" b="1" dirty="0">
              <a:solidFill>
                <a:srgbClr val="C00000"/>
              </a:solidFill>
            </a:endParaRPr>
          </a:p>
          <a:p>
            <a:r>
              <a:rPr lang="zh-CN" altLang="en-US" sz="2000" b="1" dirty="0">
                <a:solidFill>
                  <a:srgbClr val="C00000"/>
                </a:solidFill>
              </a:rPr>
              <a:t>逻辑关系混乱</a:t>
            </a:r>
            <a:endParaRPr lang="zh-CN" altLang="en-US" sz="2000" b="1" dirty="0">
              <a:solidFill>
                <a:srgbClr val="C00000"/>
              </a:solidFill>
            </a:endParaRPr>
          </a:p>
        </p:txBody>
      </p:sp>
      <p:sp>
        <p:nvSpPr>
          <p:cNvPr id="1048799" name="矩形 2"/>
          <p:cNvSpPr/>
          <p:nvPr/>
        </p:nvSpPr>
        <p:spPr>
          <a:xfrm>
            <a:off x="973365" y="2908477"/>
            <a:ext cx="1714500" cy="706755"/>
          </a:xfrm>
          <a:prstGeom prst="rect">
            <a:avLst/>
          </a:prstGeom>
        </p:spPr>
        <p:txBody>
          <a:bodyPr wrap="none">
            <a:spAutoFit/>
          </a:bodyPr>
          <a:p>
            <a:r>
              <a:rPr lang="zh-CN" altLang="en-US" sz="2000" b="1" dirty="0">
                <a:solidFill>
                  <a:srgbClr val="2E5660"/>
                </a:solidFill>
              </a:rPr>
              <a:t>假大空话居多</a:t>
            </a:r>
            <a:endParaRPr lang="en-US" altLang="zh-CN" sz="2000" b="1" dirty="0">
              <a:solidFill>
                <a:srgbClr val="2E5660"/>
              </a:solidFill>
            </a:endParaRPr>
          </a:p>
          <a:p>
            <a:r>
              <a:rPr lang="zh-CN" altLang="en-US" sz="2000" b="1" dirty="0">
                <a:solidFill>
                  <a:srgbClr val="2E5660"/>
                </a:solidFill>
              </a:rPr>
              <a:t>无法自圆其说</a:t>
            </a:r>
            <a:endParaRPr lang="zh-CN" altLang="en-US" sz="2000" b="1" dirty="0">
              <a:solidFill>
                <a:srgbClr val="2E5660"/>
              </a:solidFill>
            </a:endParaRPr>
          </a:p>
        </p:txBody>
      </p:sp>
      <p:sp>
        <p:nvSpPr>
          <p:cNvPr id="1048800" name="矩形 3"/>
          <p:cNvSpPr/>
          <p:nvPr/>
        </p:nvSpPr>
        <p:spPr>
          <a:xfrm>
            <a:off x="3964655" y="1158432"/>
            <a:ext cx="2214880" cy="706755"/>
          </a:xfrm>
          <a:prstGeom prst="rect">
            <a:avLst/>
          </a:prstGeom>
        </p:spPr>
        <p:txBody>
          <a:bodyPr wrap="none">
            <a:spAutoFit/>
          </a:bodyPr>
          <a:p>
            <a:r>
              <a:rPr lang="zh-CN" altLang="en-US" sz="2000" b="1" dirty="0">
                <a:solidFill>
                  <a:schemeClr val="accent3">
                    <a:lumMod val="75000"/>
                  </a:schemeClr>
                </a:solidFill>
                <a:latin typeface="PingFang SC"/>
              </a:rPr>
              <a:t>重点不突出</a:t>
            </a:r>
            <a:endParaRPr lang="zh-CN" altLang="en-US" sz="2000" b="1" dirty="0">
              <a:solidFill>
                <a:schemeClr val="accent3">
                  <a:lumMod val="75000"/>
                </a:schemeClr>
              </a:solidFill>
              <a:latin typeface="PingFang SC"/>
            </a:endParaRPr>
          </a:p>
          <a:p>
            <a:r>
              <a:rPr lang="zh-CN" altLang="en-US" sz="2000" dirty="0">
                <a:solidFill>
                  <a:schemeClr val="accent3">
                    <a:lumMod val="75000"/>
                  </a:schemeClr>
                </a:solidFill>
              </a:rPr>
              <a:t>篇幅太长容量太大</a:t>
            </a:r>
            <a:endParaRPr lang="zh-CN" altLang="en-US" sz="20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048801" name="矩形 4"/>
          <p:cNvSpPr/>
          <p:nvPr/>
        </p:nvSpPr>
        <p:spPr>
          <a:xfrm>
            <a:off x="6668482" y="1158432"/>
            <a:ext cx="2219960" cy="706755"/>
          </a:xfrm>
          <a:prstGeom prst="rect">
            <a:avLst/>
          </a:prstGeom>
        </p:spPr>
        <p:txBody>
          <a:bodyPr wrap="none">
            <a:spAutoFit/>
          </a:bodyPr>
          <a:p>
            <a:r>
              <a:rPr lang="zh-CN" altLang="en-US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PingFang SC"/>
              </a:rPr>
              <a:t>过于自大</a:t>
            </a:r>
            <a:endParaRPr lang="zh-CN" altLang="en-US" sz="2000" b="1" dirty="0">
              <a:solidFill>
                <a:schemeClr val="tx2">
                  <a:lumMod val="60000"/>
                  <a:lumOff val="40000"/>
                </a:schemeClr>
              </a:solidFill>
              <a:latin typeface="PingFang SC"/>
            </a:endParaRPr>
          </a:p>
          <a:p>
            <a:r>
              <a:rPr lang="zh-CN" altLang="en-US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PingFang SC"/>
              </a:rPr>
              <a:t>故意贬低竞争对手</a:t>
            </a:r>
            <a:endParaRPr lang="zh-CN" altLang="en-US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48802" name="矩形 5"/>
          <p:cNvSpPr/>
          <p:nvPr/>
        </p:nvSpPr>
        <p:spPr>
          <a:xfrm>
            <a:off x="3964655" y="2938479"/>
            <a:ext cx="2236510" cy="400110"/>
          </a:xfrm>
          <a:prstGeom prst="rect">
            <a:avLst/>
          </a:prstGeom>
        </p:spPr>
        <p:txBody>
          <a:bodyPr wrap="none">
            <a:spAutoFit/>
          </a:bodyPr>
          <a:p>
            <a:r>
              <a:rPr lang="zh-CN" altLang="en-US" sz="2000" b="1" dirty="0">
                <a:solidFill>
                  <a:schemeClr val="accent6">
                    <a:lumMod val="75000"/>
                  </a:schemeClr>
                </a:solidFill>
                <a:latin typeface="PingFang SC"/>
              </a:rPr>
              <a:t>财务预测不切实际</a:t>
            </a:r>
            <a:endParaRPr lang="zh-CN" altLang="en-US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48803" name="矩形 12"/>
          <p:cNvSpPr/>
          <p:nvPr/>
        </p:nvSpPr>
        <p:spPr>
          <a:xfrm>
            <a:off x="6735993" y="2979430"/>
            <a:ext cx="1965325" cy="706755"/>
          </a:xfrm>
          <a:prstGeom prst="rect">
            <a:avLst/>
          </a:prstGeom>
        </p:spPr>
        <p:txBody>
          <a:bodyPr wrap="none">
            <a:spAutoFit/>
          </a:bodyPr>
          <a:p>
            <a:r>
              <a:rPr lang="zh-CN" altLang="en-US" sz="20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PingFang SC"/>
              </a:rPr>
              <a:t>没有数据或附件</a:t>
            </a:r>
            <a:endParaRPr lang="zh-CN" altLang="en-US" sz="2000" b="1" dirty="0">
              <a:solidFill>
                <a:schemeClr val="accent3">
                  <a:lumMod val="60000"/>
                  <a:lumOff val="40000"/>
                </a:schemeClr>
              </a:solidFill>
              <a:latin typeface="PingFang SC"/>
            </a:endParaRPr>
          </a:p>
          <a:p>
            <a:r>
              <a:rPr lang="zh-CN" altLang="en-US" sz="20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PingFang SC"/>
              </a:rPr>
              <a:t>支撑</a:t>
            </a:r>
            <a:endParaRPr lang="zh-CN" altLang="en-US" sz="20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48804" name="文本框 13"/>
          <p:cNvSpPr txBox="1"/>
          <p:nvPr/>
        </p:nvSpPr>
        <p:spPr>
          <a:xfrm>
            <a:off x="-80336" y="4093256"/>
            <a:ext cx="5605781" cy="9931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6000" dirty="0">
                <a:ln w="0"/>
                <a:solidFill>
                  <a:schemeClr val="bg1">
                    <a:lumMod val="8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ea"/>
                <a:ea typeface="+mj-ea"/>
              </a:rPr>
              <a:t>DON’T DO THIS!</a:t>
            </a:r>
            <a:endParaRPr lang="zh-CN" altLang="en-US" sz="6000" dirty="0">
              <a:ln w="0"/>
              <a:solidFill>
                <a:schemeClr val="bg1">
                  <a:lumMod val="8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1048805" name="标题 7"/>
          <p:cNvSpPr>
            <a:spLocks noGrp="1"/>
          </p:cNvSpPr>
          <p:nvPr>
            <p:ph type="title"/>
          </p:nvPr>
        </p:nvSpPr>
        <p:spPr>
          <a:xfrm>
            <a:off x="3740257" y="502601"/>
            <a:ext cx="2755681" cy="355983"/>
          </a:xfrm>
        </p:spPr>
        <p:txBody>
          <a:bodyPr/>
          <a:p>
            <a:r>
              <a:rPr lang="zh-CN" altLang="en-US" sz="1800" b="1" dirty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常见问题</a:t>
            </a:r>
            <a:endParaRPr lang="zh-CN" altLang="en-US" sz="1800" b="1" dirty="0"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淘宝网Chenying0907出品 17"/>
          <p:cNvSpPr txBox="1"/>
          <p:nvPr/>
        </p:nvSpPr>
        <p:spPr>
          <a:xfrm>
            <a:off x="2485390" y="2499995"/>
            <a:ext cx="41516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路演</a:t>
            </a:r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的制作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1" name="淘宝网Chenying0907出品 19"/>
          <p:cNvSpPr txBox="1"/>
          <p:nvPr/>
        </p:nvSpPr>
        <p:spPr bwMode="auto">
          <a:xfrm>
            <a:off x="2420620" y="3388360"/>
            <a:ext cx="4300220" cy="326390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路演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要结合商业计划书内容呈现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42" name="淘宝网Chenying0907出品 41"/>
          <p:cNvCxnSpPr/>
          <p:nvPr/>
        </p:nvCxnSpPr>
        <p:spPr>
          <a:xfrm>
            <a:off x="1835696" y="3147814"/>
            <a:ext cx="547260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淘宝网Chenying0907出品 8"/>
          <p:cNvGrpSpPr/>
          <p:nvPr/>
        </p:nvGrpSpPr>
        <p:grpSpPr>
          <a:xfrm>
            <a:off x="3543574" y="4265651"/>
            <a:ext cx="414516" cy="414516"/>
            <a:chOff x="3543574" y="4265651"/>
            <a:chExt cx="414516" cy="414516"/>
          </a:xfrm>
        </p:grpSpPr>
        <p:sp>
          <p:nvSpPr>
            <p:cNvPr id="10" name="淘宝网Chenying0907出品 9"/>
            <p:cNvSpPr/>
            <p:nvPr/>
          </p:nvSpPr>
          <p:spPr>
            <a:xfrm>
              <a:off x="3543574" y="4265651"/>
              <a:ext cx="414516" cy="414516"/>
            </a:xfrm>
            <a:prstGeom prst="ellipse">
              <a:avLst/>
            </a:prstGeom>
            <a:solidFill>
              <a:schemeClr val="accent1"/>
            </a:solidFill>
            <a:ln w="2540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27000" dist="25400" dir="13500000">
                <a:srgbClr val="000000">
                  <a:alpha val="43137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grpSp>
          <p:nvGrpSpPr>
            <p:cNvPr id="11" name="淘宝网Chenying0907出品 10"/>
            <p:cNvGrpSpPr/>
            <p:nvPr/>
          </p:nvGrpSpPr>
          <p:grpSpPr>
            <a:xfrm>
              <a:off x="3629640" y="4325788"/>
              <a:ext cx="259976" cy="261734"/>
              <a:chOff x="5042691" y="2273922"/>
              <a:chExt cx="702937" cy="707690"/>
            </a:xfrm>
            <a:solidFill>
              <a:schemeClr val="bg1"/>
            </a:solidFill>
          </p:grpSpPr>
          <p:sp>
            <p:nvSpPr>
              <p:cNvPr id="13" name="淘宝网Chenying0907出品 12"/>
              <p:cNvSpPr/>
              <p:nvPr/>
            </p:nvSpPr>
            <p:spPr bwMode="auto">
              <a:xfrm>
                <a:off x="5284806" y="2789968"/>
                <a:ext cx="460822" cy="191644"/>
              </a:xfrm>
              <a:custGeom>
                <a:avLst/>
                <a:gdLst>
                  <a:gd name="T0" fmla="*/ 25 w 533"/>
                  <a:gd name="T1" fmla="*/ 165 h 222"/>
                  <a:gd name="T2" fmla="*/ 158 w 533"/>
                  <a:gd name="T3" fmla="*/ 165 h 222"/>
                  <a:gd name="T4" fmla="*/ 158 w 533"/>
                  <a:gd name="T5" fmla="*/ 108 h 222"/>
                  <a:gd name="T6" fmla="*/ 184 w 533"/>
                  <a:gd name="T7" fmla="*/ 83 h 222"/>
                  <a:gd name="T8" fmla="*/ 317 w 533"/>
                  <a:gd name="T9" fmla="*/ 83 h 222"/>
                  <a:gd name="T10" fmla="*/ 317 w 533"/>
                  <a:gd name="T11" fmla="*/ 25 h 222"/>
                  <a:gd name="T12" fmla="*/ 343 w 533"/>
                  <a:gd name="T13" fmla="*/ 0 h 222"/>
                  <a:gd name="T14" fmla="*/ 533 w 533"/>
                  <a:gd name="T15" fmla="*/ 0 h 222"/>
                  <a:gd name="T16" fmla="*/ 533 w 533"/>
                  <a:gd name="T17" fmla="*/ 32 h 222"/>
                  <a:gd name="T18" fmla="*/ 508 w 533"/>
                  <a:gd name="T19" fmla="*/ 57 h 222"/>
                  <a:gd name="T20" fmla="*/ 375 w 533"/>
                  <a:gd name="T21" fmla="*/ 57 h 222"/>
                  <a:gd name="T22" fmla="*/ 375 w 533"/>
                  <a:gd name="T23" fmla="*/ 114 h 222"/>
                  <a:gd name="T24" fmla="*/ 349 w 533"/>
                  <a:gd name="T25" fmla="*/ 140 h 222"/>
                  <a:gd name="T26" fmla="*/ 216 w 533"/>
                  <a:gd name="T27" fmla="*/ 140 h 222"/>
                  <a:gd name="T28" fmla="*/ 216 w 533"/>
                  <a:gd name="T29" fmla="*/ 197 h 222"/>
                  <a:gd name="T30" fmla="*/ 190 w 533"/>
                  <a:gd name="T31" fmla="*/ 222 h 222"/>
                  <a:gd name="T32" fmla="*/ 0 w 533"/>
                  <a:gd name="T33" fmla="*/ 222 h 222"/>
                  <a:gd name="T34" fmla="*/ 0 w 533"/>
                  <a:gd name="T35" fmla="*/ 191 h 222"/>
                  <a:gd name="T36" fmla="*/ 25 w 533"/>
                  <a:gd name="T37" fmla="*/ 165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33" h="222">
                    <a:moveTo>
                      <a:pt x="25" y="165"/>
                    </a:moveTo>
                    <a:cubicBezTo>
                      <a:pt x="158" y="165"/>
                      <a:pt x="158" y="165"/>
                      <a:pt x="158" y="165"/>
                    </a:cubicBezTo>
                    <a:cubicBezTo>
                      <a:pt x="158" y="108"/>
                      <a:pt x="158" y="108"/>
                      <a:pt x="158" y="108"/>
                    </a:cubicBezTo>
                    <a:cubicBezTo>
                      <a:pt x="158" y="94"/>
                      <a:pt x="170" y="83"/>
                      <a:pt x="184" y="83"/>
                    </a:cubicBezTo>
                    <a:cubicBezTo>
                      <a:pt x="317" y="83"/>
                      <a:pt x="317" y="83"/>
                      <a:pt x="317" y="83"/>
                    </a:cubicBezTo>
                    <a:cubicBezTo>
                      <a:pt x="317" y="25"/>
                      <a:pt x="317" y="25"/>
                      <a:pt x="317" y="25"/>
                    </a:cubicBezTo>
                    <a:cubicBezTo>
                      <a:pt x="317" y="11"/>
                      <a:pt x="329" y="0"/>
                      <a:pt x="343" y="0"/>
                    </a:cubicBezTo>
                    <a:cubicBezTo>
                      <a:pt x="533" y="0"/>
                      <a:pt x="533" y="0"/>
                      <a:pt x="533" y="0"/>
                    </a:cubicBezTo>
                    <a:cubicBezTo>
                      <a:pt x="533" y="32"/>
                      <a:pt x="533" y="32"/>
                      <a:pt x="533" y="32"/>
                    </a:cubicBezTo>
                    <a:cubicBezTo>
                      <a:pt x="533" y="46"/>
                      <a:pt x="522" y="57"/>
                      <a:pt x="508" y="57"/>
                    </a:cubicBezTo>
                    <a:cubicBezTo>
                      <a:pt x="375" y="57"/>
                      <a:pt x="375" y="57"/>
                      <a:pt x="375" y="57"/>
                    </a:cubicBezTo>
                    <a:cubicBezTo>
                      <a:pt x="375" y="114"/>
                      <a:pt x="375" y="114"/>
                      <a:pt x="375" y="114"/>
                    </a:cubicBezTo>
                    <a:cubicBezTo>
                      <a:pt x="375" y="128"/>
                      <a:pt x="363" y="140"/>
                      <a:pt x="349" y="140"/>
                    </a:cubicBezTo>
                    <a:cubicBezTo>
                      <a:pt x="216" y="140"/>
                      <a:pt x="216" y="140"/>
                      <a:pt x="216" y="140"/>
                    </a:cubicBezTo>
                    <a:cubicBezTo>
                      <a:pt x="216" y="197"/>
                      <a:pt x="216" y="197"/>
                      <a:pt x="216" y="197"/>
                    </a:cubicBezTo>
                    <a:cubicBezTo>
                      <a:pt x="216" y="211"/>
                      <a:pt x="204" y="222"/>
                      <a:pt x="190" y="222"/>
                    </a:cubicBezTo>
                    <a:cubicBezTo>
                      <a:pt x="0" y="222"/>
                      <a:pt x="0" y="222"/>
                      <a:pt x="0" y="222"/>
                    </a:cubicBezTo>
                    <a:cubicBezTo>
                      <a:pt x="0" y="191"/>
                      <a:pt x="0" y="191"/>
                      <a:pt x="0" y="191"/>
                    </a:cubicBezTo>
                    <a:cubicBezTo>
                      <a:pt x="0" y="177"/>
                      <a:pt x="11" y="165"/>
                      <a:pt x="25" y="1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4" name="淘宝网Chenying0907出品 13"/>
              <p:cNvSpPr>
                <a:spLocks noEditPoints="1"/>
              </p:cNvSpPr>
              <p:nvPr/>
            </p:nvSpPr>
            <p:spPr bwMode="auto">
              <a:xfrm>
                <a:off x="5042691" y="2273922"/>
                <a:ext cx="529215" cy="655759"/>
              </a:xfrm>
              <a:custGeom>
                <a:avLst/>
                <a:gdLst>
                  <a:gd name="T0" fmla="*/ 28 w 612"/>
                  <a:gd name="T1" fmla="*/ 504 h 759"/>
                  <a:gd name="T2" fmla="*/ 148 w 612"/>
                  <a:gd name="T3" fmla="*/ 514 h 759"/>
                  <a:gd name="T4" fmla="*/ 179 w 612"/>
                  <a:gd name="T5" fmla="*/ 488 h 759"/>
                  <a:gd name="T6" fmla="*/ 184 w 612"/>
                  <a:gd name="T7" fmla="*/ 423 h 759"/>
                  <a:gd name="T8" fmla="*/ 158 w 612"/>
                  <a:gd name="T9" fmla="*/ 392 h 759"/>
                  <a:gd name="T10" fmla="*/ 38 w 612"/>
                  <a:gd name="T11" fmla="*/ 381 h 759"/>
                  <a:gd name="T12" fmla="*/ 7 w 612"/>
                  <a:gd name="T13" fmla="*/ 407 h 759"/>
                  <a:gd name="T14" fmla="*/ 2 w 612"/>
                  <a:gd name="T15" fmla="*/ 473 h 759"/>
                  <a:gd name="T16" fmla="*/ 28 w 612"/>
                  <a:gd name="T17" fmla="*/ 504 h 759"/>
                  <a:gd name="T18" fmla="*/ 157 w 612"/>
                  <a:gd name="T19" fmla="*/ 669 h 759"/>
                  <a:gd name="T20" fmla="*/ 254 w 612"/>
                  <a:gd name="T21" fmla="*/ 487 h 759"/>
                  <a:gd name="T22" fmla="*/ 334 w 612"/>
                  <a:gd name="T23" fmla="*/ 512 h 759"/>
                  <a:gd name="T24" fmla="*/ 342 w 612"/>
                  <a:gd name="T25" fmla="*/ 515 h 759"/>
                  <a:gd name="T26" fmla="*/ 216 w 612"/>
                  <a:gd name="T27" fmla="*/ 722 h 759"/>
                  <a:gd name="T28" fmla="*/ 157 w 612"/>
                  <a:gd name="T29" fmla="*/ 669 h 759"/>
                  <a:gd name="T30" fmla="*/ 379 w 612"/>
                  <a:gd name="T31" fmla="*/ 7 h 759"/>
                  <a:gd name="T32" fmla="*/ 426 w 612"/>
                  <a:gd name="T33" fmla="*/ 84 h 759"/>
                  <a:gd name="T34" fmla="*/ 349 w 612"/>
                  <a:gd name="T35" fmla="*/ 150 h 759"/>
                  <a:gd name="T36" fmla="*/ 304 w 612"/>
                  <a:gd name="T37" fmla="*/ 59 h 759"/>
                  <a:gd name="T38" fmla="*/ 379 w 612"/>
                  <a:gd name="T39" fmla="*/ 7 h 759"/>
                  <a:gd name="T40" fmla="*/ 371 w 612"/>
                  <a:gd name="T41" fmla="*/ 183 h 759"/>
                  <a:gd name="T42" fmla="*/ 403 w 612"/>
                  <a:gd name="T43" fmla="*/ 199 h 759"/>
                  <a:gd name="T44" fmla="*/ 574 w 612"/>
                  <a:gd name="T45" fmla="*/ 278 h 759"/>
                  <a:gd name="T46" fmla="*/ 579 w 612"/>
                  <a:gd name="T47" fmla="*/ 341 h 759"/>
                  <a:gd name="T48" fmla="*/ 398 w 612"/>
                  <a:gd name="T49" fmla="*/ 296 h 759"/>
                  <a:gd name="T50" fmla="*/ 381 w 612"/>
                  <a:gd name="T51" fmla="*/ 385 h 759"/>
                  <a:gd name="T52" fmla="*/ 390 w 612"/>
                  <a:gd name="T53" fmla="*/ 402 h 759"/>
                  <a:gd name="T54" fmla="*/ 561 w 612"/>
                  <a:gd name="T55" fmla="*/ 593 h 759"/>
                  <a:gd name="T56" fmla="*/ 489 w 612"/>
                  <a:gd name="T57" fmla="*/ 626 h 759"/>
                  <a:gd name="T58" fmla="*/ 233 w 612"/>
                  <a:gd name="T59" fmla="*/ 447 h 759"/>
                  <a:gd name="T60" fmla="*/ 203 w 612"/>
                  <a:gd name="T61" fmla="*/ 392 h 759"/>
                  <a:gd name="T62" fmla="*/ 231 w 612"/>
                  <a:gd name="T63" fmla="*/ 239 h 759"/>
                  <a:gd name="T64" fmla="*/ 157 w 612"/>
                  <a:gd name="T65" fmla="*/ 344 h 759"/>
                  <a:gd name="T66" fmla="*/ 95 w 612"/>
                  <a:gd name="T67" fmla="*/ 332 h 759"/>
                  <a:gd name="T68" fmla="*/ 247 w 612"/>
                  <a:gd name="T69" fmla="*/ 155 h 759"/>
                  <a:gd name="T70" fmla="*/ 313 w 612"/>
                  <a:gd name="T71" fmla="*/ 163 h 759"/>
                  <a:gd name="T72" fmla="*/ 349 w 612"/>
                  <a:gd name="T73" fmla="*/ 227 h 759"/>
                  <a:gd name="T74" fmla="*/ 371 w 612"/>
                  <a:gd name="T75" fmla="*/ 183 h 7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612" h="759">
                    <a:moveTo>
                      <a:pt x="28" y="504"/>
                    </a:moveTo>
                    <a:cubicBezTo>
                      <a:pt x="148" y="514"/>
                      <a:pt x="148" y="514"/>
                      <a:pt x="148" y="514"/>
                    </a:cubicBezTo>
                    <a:cubicBezTo>
                      <a:pt x="164" y="516"/>
                      <a:pt x="177" y="504"/>
                      <a:pt x="179" y="488"/>
                    </a:cubicBezTo>
                    <a:cubicBezTo>
                      <a:pt x="184" y="423"/>
                      <a:pt x="184" y="423"/>
                      <a:pt x="184" y="423"/>
                    </a:cubicBezTo>
                    <a:cubicBezTo>
                      <a:pt x="186" y="407"/>
                      <a:pt x="174" y="393"/>
                      <a:pt x="158" y="392"/>
                    </a:cubicBezTo>
                    <a:cubicBezTo>
                      <a:pt x="38" y="381"/>
                      <a:pt x="38" y="381"/>
                      <a:pt x="38" y="381"/>
                    </a:cubicBezTo>
                    <a:cubicBezTo>
                      <a:pt x="23" y="380"/>
                      <a:pt x="9" y="392"/>
                      <a:pt x="7" y="407"/>
                    </a:cubicBezTo>
                    <a:cubicBezTo>
                      <a:pt x="2" y="473"/>
                      <a:pt x="2" y="473"/>
                      <a:pt x="2" y="473"/>
                    </a:cubicBezTo>
                    <a:cubicBezTo>
                      <a:pt x="0" y="489"/>
                      <a:pt x="12" y="503"/>
                      <a:pt x="28" y="504"/>
                    </a:cubicBezTo>
                    <a:close/>
                    <a:moveTo>
                      <a:pt x="157" y="669"/>
                    </a:moveTo>
                    <a:cubicBezTo>
                      <a:pt x="220" y="595"/>
                      <a:pt x="230" y="592"/>
                      <a:pt x="254" y="487"/>
                    </a:cubicBezTo>
                    <a:cubicBezTo>
                      <a:pt x="280" y="496"/>
                      <a:pt x="307" y="504"/>
                      <a:pt x="334" y="512"/>
                    </a:cubicBezTo>
                    <a:cubicBezTo>
                      <a:pt x="337" y="513"/>
                      <a:pt x="339" y="514"/>
                      <a:pt x="342" y="515"/>
                    </a:cubicBezTo>
                    <a:cubicBezTo>
                      <a:pt x="303" y="633"/>
                      <a:pt x="296" y="637"/>
                      <a:pt x="216" y="722"/>
                    </a:cubicBezTo>
                    <a:cubicBezTo>
                      <a:pt x="180" y="759"/>
                      <a:pt x="122" y="709"/>
                      <a:pt x="157" y="669"/>
                    </a:cubicBezTo>
                    <a:close/>
                    <a:moveTo>
                      <a:pt x="379" y="7"/>
                    </a:moveTo>
                    <a:cubicBezTo>
                      <a:pt x="413" y="15"/>
                      <a:pt x="434" y="49"/>
                      <a:pt x="426" y="84"/>
                    </a:cubicBezTo>
                    <a:cubicBezTo>
                      <a:pt x="419" y="120"/>
                      <a:pt x="383" y="157"/>
                      <a:pt x="349" y="150"/>
                    </a:cubicBezTo>
                    <a:cubicBezTo>
                      <a:pt x="315" y="143"/>
                      <a:pt x="297" y="94"/>
                      <a:pt x="304" y="59"/>
                    </a:cubicBezTo>
                    <a:cubicBezTo>
                      <a:pt x="312" y="23"/>
                      <a:pt x="345" y="0"/>
                      <a:pt x="379" y="7"/>
                    </a:cubicBezTo>
                    <a:close/>
                    <a:moveTo>
                      <a:pt x="371" y="183"/>
                    </a:moveTo>
                    <a:cubicBezTo>
                      <a:pt x="378" y="185"/>
                      <a:pt x="393" y="190"/>
                      <a:pt x="403" y="199"/>
                    </a:cubicBezTo>
                    <a:cubicBezTo>
                      <a:pt x="494" y="286"/>
                      <a:pt x="474" y="282"/>
                      <a:pt x="574" y="278"/>
                    </a:cubicBezTo>
                    <a:cubicBezTo>
                      <a:pt x="612" y="277"/>
                      <a:pt x="611" y="338"/>
                      <a:pt x="579" y="341"/>
                    </a:cubicBezTo>
                    <a:cubicBezTo>
                      <a:pt x="477" y="350"/>
                      <a:pt x="470" y="358"/>
                      <a:pt x="398" y="296"/>
                    </a:cubicBezTo>
                    <a:cubicBezTo>
                      <a:pt x="381" y="385"/>
                      <a:pt x="381" y="385"/>
                      <a:pt x="381" y="385"/>
                    </a:cubicBezTo>
                    <a:cubicBezTo>
                      <a:pt x="380" y="392"/>
                      <a:pt x="383" y="399"/>
                      <a:pt x="390" y="402"/>
                    </a:cubicBezTo>
                    <a:cubicBezTo>
                      <a:pt x="494" y="448"/>
                      <a:pt x="515" y="448"/>
                      <a:pt x="561" y="593"/>
                    </a:cubicBezTo>
                    <a:cubicBezTo>
                      <a:pt x="578" y="638"/>
                      <a:pt x="510" y="668"/>
                      <a:pt x="489" y="626"/>
                    </a:cubicBezTo>
                    <a:cubicBezTo>
                      <a:pt x="417" y="484"/>
                      <a:pt x="405" y="506"/>
                      <a:pt x="233" y="447"/>
                    </a:cubicBezTo>
                    <a:cubicBezTo>
                      <a:pt x="211" y="435"/>
                      <a:pt x="203" y="416"/>
                      <a:pt x="203" y="392"/>
                    </a:cubicBezTo>
                    <a:cubicBezTo>
                      <a:pt x="231" y="239"/>
                      <a:pt x="231" y="239"/>
                      <a:pt x="231" y="239"/>
                    </a:cubicBezTo>
                    <a:cubicBezTo>
                      <a:pt x="164" y="260"/>
                      <a:pt x="171" y="259"/>
                      <a:pt x="157" y="344"/>
                    </a:cubicBezTo>
                    <a:cubicBezTo>
                      <a:pt x="151" y="376"/>
                      <a:pt x="91" y="372"/>
                      <a:pt x="95" y="332"/>
                    </a:cubicBezTo>
                    <a:cubicBezTo>
                      <a:pt x="107" y="207"/>
                      <a:pt x="126" y="199"/>
                      <a:pt x="247" y="155"/>
                    </a:cubicBezTo>
                    <a:cubicBezTo>
                      <a:pt x="264" y="149"/>
                      <a:pt x="304" y="160"/>
                      <a:pt x="313" y="163"/>
                    </a:cubicBezTo>
                    <a:cubicBezTo>
                      <a:pt x="349" y="227"/>
                      <a:pt x="349" y="227"/>
                      <a:pt x="349" y="227"/>
                    </a:cubicBezTo>
                    <a:cubicBezTo>
                      <a:pt x="371" y="183"/>
                      <a:pt x="371" y="183"/>
                      <a:pt x="371" y="18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5" name="淘宝网Chenying0907出品 14"/>
          <p:cNvGrpSpPr/>
          <p:nvPr/>
        </p:nvGrpSpPr>
        <p:grpSpPr>
          <a:xfrm>
            <a:off x="4102125" y="4265651"/>
            <a:ext cx="414516" cy="414516"/>
            <a:chOff x="4102125" y="4265651"/>
            <a:chExt cx="414516" cy="414516"/>
          </a:xfrm>
        </p:grpSpPr>
        <p:sp>
          <p:nvSpPr>
            <p:cNvPr id="19" name="淘宝网Chenying0907出品 18"/>
            <p:cNvSpPr/>
            <p:nvPr/>
          </p:nvSpPr>
          <p:spPr>
            <a:xfrm>
              <a:off x="4102125" y="4265651"/>
              <a:ext cx="414516" cy="414516"/>
            </a:xfrm>
            <a:prstGeom prst="ellipse">
              <a:avLst/>
            </a:prstGeom>
            <a:solidFill>
              <a:schemeClr val="accent2"/>
            </a:solidFill>
            <a:ln w="2540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27000" dist="25400" dir="13500000">
                <a:srgbClr val="000000">
                  <a:alpha val="43137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grpSp>
          <p:nvGrpSpPr>
            <p:cNvPr id="20" name="淘宝网Chenying0907出品 19"/>
            <p:cNvGrpSpPr/>
            <p:nvPr/>
          </p:nvGrpSpPr>
          <p:grpSpPr>
            <a:xfrm>
              <a:off x="4199233" y="4358783"/>
              <a:ext cx="238761" cy="198211"/>
              <a:chOff x="3132963" y="3140191"/>
              <a:chExt cx="645573" cy="535933"/>
            </a:xfrm>
            <a:solidFill>
              <a:schemeClr val="bg1"/>
            </a:solidFill>
          </p:grpSpPr>
          <p:sp>
            <p:nvSpPr>
              <p:cNvPr id="21" name="淘宝网Chenying0907出品 226"/>
              <p:cNvSpPr/>
              <p:nvPr/>
            </p:nvSpPr>
            <p:spPr bwMode="auto">
              <a:xfrm>
                <a:off x="3421629" y="3217854"/>
                <a:ext cx="356907" cy="392027"/>
              </a:xfrm>
              <a:custGeom>
                <a:avLst/>
                <a:gdLst>
                  <a:gd name="T0" fmla="*/ 0 w 529"/>
                  <a:gd name="T1" fmla="*/ 0 h 581"/>
                  <a:gd name="T2" fmla="*/ 2 w 529"/>
                  <a:gd name="T3" fmla="*/ 11 h 581"/>
                  <a:gd name="T4" fmla="*/ 25 w 529"/>
                  <a:gd name="T5" fmla="*/ 56 h 581"/>
                  <a:gd name="T6" fmla="*/ 473 w 529"/>
                  <a:gd name="T7" fmla="*/ 56 h 581"/>
                  <a:gd name="T8" fmla="*/ 473 w 529"/>
                  <a:gd name="T9" fmla="*/ 525 h 581"/>
                  <a:gd name="T10" fmla="*/ 127 w 529"/>
                  <a:gd name="T11" fmla="*/ 525 h 581"/>
                  <a:gd name="T12" fmla="*/ 127 w 529"/>
                  <a:gd name="T13" fmla="*/ 581 h 581"/>
                  <a:gd name="T14" fmla="*/ 529 w 529"/>
                  <a:gd name="T15" fmla="*/ 581 h 581"/>
                  <a:gd name="T16" fmla="*/ 529 w 529"/>
                  <a:gd name="T17" fmla="*/ 0 h 581"/>
                  <a:gd name="T18" fmla="*/ 0 w 529"/>
                  <a:gd name="T19" fmla="*/ 0 h 5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29" h="581">
                    <a:moveTo>
                      <a:pt x="0" y="0"/>
                    </a:moveTo>
                    <a:cubicBezTo>
                      <a:pt x="1" y="4"/>
                      <a:pt x="2" y="7"/>
                      <a:pt x="2" y="11"/>
                    </a:cubicBezTo>
                    <a:cubicBezTo>
                      <a:pt x="14" y="22"/>
                      <a:pt x="22" y="38"/>
                      <a:pt x="25" y="56"/>
                    </a:cubicBezTo>
                    <a:cubicBezTo>
                      <a:pt x="473" y="56"/>
                      <a:pt x="473" y="56"/>
                      <a:pt x="473" y="56"/>
                    </a:cubicBezTo>
                    <a:cubicBezTo>
                      <a:pt x="473" y="525"/>
                      <a:pt x="473" y="525"/>
                      <a:pt x="473" y="525"/>
                    </a:cubicBezTo>
                    <a:cubicBezTo>
                      <a:pt x="127" y="525"/>
                      <a:pt x="127" y="525"/>
                      <a:pt x="127" y="525"/>
                    </a:cubicBezTo>
                    <a:cubicBezTo>
                      <a:pt x="127" y="581"/>
                      <a:pt x="127" y="581"/>
                      <a:pt x="127" y="581"/>
                    </a:cubicBezTo>
                    <a:cubicBezTo>
                      <a:pt x="529" y="581"/>
                      <a:pt x="529" y="581"/>
                      <a:pt x="529" y="581"/>
                    </a:cubicBezTo>
                    <a:cubicBezTo>
                      <a:pt x="529" y="0"/>
                      <a:pt x="529" y="0"/>
                      <a:pt x="529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2" name="淘宝网Chenying0907出品 227"/>
              <p:cNvSpPr/>
              <p:nvPr/>
            </p:nvSpPr>
            <p:spPr bwMode="auto">
              <a:xfrm>
                <a:off x="3198348" y="3140191"/>
                <a:ext cx="224709" cy="247551"/>
              </a:xfrm>
              <a:custGeom>
                <a:avLst/>
                <a:gdLst>
                  <a:gd name="T0" fmla="*/ 45 w 333"/>
                  <a:gd name="T1" fmla="*/ 243 h 367"/>
                  <a:gd name="T2" fmla="*/ 170 w 333"/>
                  <a:gd name="T3" fmla="*/ 367 h 367"/>
                  <a:gd name="T4" fmla="*/ 289 w 333"/>
                  <a:gd name="T5" fmla="*/ 243 h 367"/>
                  <a:gd name="T6" fmla="*/ 326 w 333"/>
                  <a:gd name="T7" fmla="*/ 203 h 367"/>
                  <a:gd name="T8" fmla="*/ 306 w 333"/>
                  <a:gd name="T9" fmla="*/ 142 h 367"/>
                  <a:gd name="T10" fmla="*/ 166 w 333"/>
                  <a:gd name="T11" fmla="*/ 0 h 367"/>
                  <a:gd name="T12" fmla="*/ 26 w 333"/>
                  <a:gd name="T13" fmla="*/ 142 h 367"/>
                  <a:gd name="T14" fmla="*/ 7 w 333"/>
                  <a:gd name="T15" fmla="*/ 203 h 367"/>
                  <a:gd name="T16" fmla="*/ 45 w 333"/>
                  <a:gd name="T17" fmla="*/ 243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3" h="367">
                    <a:moveTo>
                      <a:pt x="45" y="243"/>
                    </a:moveTo>
                    <a:cubicBezTo>
                      <a:pt x="71" y="308"/>
                      <a:pt x="118" y="367"/>
                      <a:pt x="170" y="367"/>
                    </a:cubicBezTo>
                    <a:cubicBezTo>
                      <a:pt x="222" y="367"/>
                      <a:pt x="266" y="308"/>
                      <a:pt x="289" y="243"/>
                    </a:cubicBezTo>
                    <a:cubicBezTo>
                      <a:pt x="305" y="242"/>
                      <a:pt x="320" y="226"/>
                      <a:pt x="326" y="203"/>
                    </a:cubicBezTo>
                    <a:cubicBezTo>
                      <a:pt x="333" y="176"/>
                      <a:pt x="324" y="149"/>
                      <a:pt x="306" y="142"/>
                    </a:cubicBezTo>
                    <a:cubicBezTo>
                      <a:pt x="302" y="63"/>
                      <a:pt x="241" y="0"/>
                      <a:pt x="166" y="0"/>
                    </a:cubicBezTo>
                    <a:cubicBezTo>
                      <a:pt x="92" y="0"/>
                      <a:pt x="31" y="63"/>
                      <a:pt x="26" y="142"/>
                    </a:cubicBezTo>
                    <a:cubicBezTo>
                      <a:pt x="9" y="149"/>
                      <a:pt x="0" y="176"/>
                      <a:pt x="7" y="203"/>
                    </a:cubicBezTo>
                    <a:cubicBezTo>
                      <a:pt x="13" y="227"/>
                      <a:pt x="29" y="243"/>
                      <a:pt x="45" y="2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3" name="淘宝网Chenying0907出品 228"/>
              <p:cNvSpPr/>
              <p:nvPr/>
            </p:nvSpPr>
            <p:spPr bwMode="auto">
              <a:xfrm>
                <a:off x="3481875" y="3306367"/>
                <a:ext cx="233275" cy="180738"/>
              </a:xfrm>
              <a:custGeom>
                <a:avLst/>
                <a:gdLst>
                  <a:gd name="T0" fmla="*/ 41 w 346"/>
                  <a:gd name="T1" fmla="*/ 111 h 268"/>
                  <a:gd name="T2" fmla="*/ 0 w 346"/>
                  <a:gd name="T3" fmla="*/ 151 h 268"/>
                  <a:gd name="T4" fmla="*/ 90 w 346"/>
                  <a:gd name="T5" fmla="*/ 268 h 268"/>
                  <a:gd name="T6" fmla="*/ 254 w 346"/>
                  <a:gd name="T7" fmla="*/ 125 h 268"/>
                  <a:gd name="T8" fmla="*/ 284 w 346"/>
                  <a:gd name="T9" fmla="*/ 158 h 268"/>
                  <a:gd name="T10" fmla="*/ 346 w 346"/>
                  <a:gd name="T11" fmla="*/ 0 h 268"/>
                  <a:gd name="T12" fmla="*/ 184 w 346"/>
                  <a:gd name="T13" fmla="*/ 50 h 268"/>
                  <a:gd name="T14" fmla="*/ 218 w 346"/>
                  <a:gd name="T15" fmla="*/ 87 h 268"/>
                  <a:gd name="T16" fmla="*/ 99 w 346"/>
                  <a:gd name="T17" fmla="*/ 190 h 268"/>
                  <a:gd name="T18" fmla="*/ 41 w 346"/>
                  <a:gd name="T19" fmla="*/ 111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46" h="268">
                    <a:moveTo>
                      <a:pt x="41" y="111"/>
                    </a:moveTo>
                    <a:cubicBezTo>
                      <a:pt x="0" y="151"/>
                      <a:pt x="0" y="151"/>
                      <a:pt x="0" y="151"/>
                    </a:cubicBezTo>
                    <a:cubicBezTo>
                      <a:pt x="12" y="165"/>
                      <a:pt x="90" y="268"/>
                      <a:pt x="90" y="268"/>
                    </a:cubicBezTo>
                    <a:cubicBezTo>
                      <a:pt x="254" y="125"/>
                      <a:pt x="254" y="125"/>
                      <a:pt x="254" y="125"/>
                    </a:cubicBezTo>
                    <a:cubicBezTo>
                      <a:pt x="284" y="158"/>
                      <a:pt x="284" y="158"/>
                      <a:pt x="284" y="158"/>
                    </a:cubicBezTo>
                    <a:cubicBezTo>
                      <a:pt x="346" y="0"/>
                      <a:pt x="346" y="0"/>
                      <a:pt x="346" y="0"/>
                    </a:cubicBezTo>
                    <a:cubicBezTo>
                      <a:pt x="184" y="50"/>
                      <a:pt x="184" y="50"/>
                      <a:pt x="184" y="50"/>
                    </a:cubicBezTo>
                    <a:cubicBezTo>
                      <a:pt x="218" y="87"/>
                      <a:pt x="218" y="87"/>
                      <a:pt x="218" y="87"/>
                    </a:cubicBezTo>
                    <a:cubicBezTo>
                      <a:pt x="99" y="190"/>
                      <a:pt x="99" y="190"/>
                      <a:pt x="99" y="190"/>
                    </a:cubicBezTo>
                    <a:lnTo>
                      <a:pt x="41" y="1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4" name="淘宝网Chenying0907出品 229"/>
              <p:cNvSpPr/>
              <p:nvPr/>
            </p:nvSpPr>
            <p:spPr bwMode="auto">
              <a:xfrm>
                <a:off x="3132963" y="3377178"/>
                <a:ext cx="355480" cy="298946"/>
              </a:xfrm>
              <a:custGeom>
                <a:avLst/>
                <a:gdLst>
                  <a:gd name="T0" fmla="*/ 407 w 527"/>
                  <a:gd name="T1" fmla="*/ 0 h 443"/>
                  <a:gd name="T2" fmla="*/ 294 w 527"/>
                  <a:gd name="T3" fmla="*/ 190 h 443"/>
                  <a:gd name="T4" fmla="*/ 280 w 527"/>
                  <a:gd name="T5" fmla="*/ 105 h 443"/>
                  <a:gd name="T6" fmla="*/ 295 w 527"/>
                  <a:gd name="T7" fmla="*/ 77 h 443"/>
                  <a:gd name="T8" fmla="*/ 263 w 527"/>
                  <a:gd name="T9" fmla="*/ 44 h 443"/>
                  <a:gd name="T10" fmla="*/ 230 w 527"/>
                  <a:gd name="T11" fmla="*/ 77 h 443"/>
                  <a:gd name="T12" fmla="*/ 246 w 527"/>
                  <a:gd name="T13" fmla="*/ 105 h 443"/>
                  <a:gd name="T14" fmla="*/ 232 w 527"/>
                  <a:gd name="T15" fmla="*/ 189 h 443"/>
                  <a:gd name="T16" fmla="*/ 120 w 527"/>
                  <a:gd name="T17" fmla="*/ 0 h 443"/>
                  <a:gd name="T18" fmla="*/ 2 w 527"/>
                  <a:gd name="T19" fmla="*/ 125 h 443"/>
                  <a:gd name="T20" fmla="*/ 0 w 527"/>
                  <a:gd name="T21" fmla="*/ 125 h 443"/>
                  <a:gd name="T22" fmla="*/ 0 w 527"/>
                  <a:gd name="T23" fmla="*/ 402 h 443"/>
                  <a:gd name="T24" fmla="*/ 1 w 527"/>
                  <a:gd name="T25" fmla="*/ 402 h 443"/>
                  <a:gd name="T26" fmla="*/ 263 w 527"/>
                  <a:gd name="T27" fmla="*/ 443 h 443"/>
                  <a:gd name="T28" fmla="*/ 526 w 527"/>
                  <a:gd name="T29" fmla="*/ 402 h 443"/>
                  <a:gd name="T30" fmla="*/ 527 w 527"/>
                  <a:gd name="T31" fmla="*/ 402 h 443"/>
                  <a:gd name="T32" fmla="*/ 527 w 527"/>
                  <a:gd name="T33" fmla="*/ 125 h 443"/>
                  <a:gd name="T34" fmla="*/ 525 w 527"/>
                  <a:gd name="T35" fmla="*/ 125 h 443"/>
                  <a:gd name="T36" fmla="*/ 407 w 527"/>
                  <a:gd name="T37" fmla="*/ 0 h 4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27" h="443">
                    <a:moveTo>
                      <a:pt x="407" y="0"/>
                    </a:moveTo>
                    <a:cubicBezTo>
                      <a:pt x="294" y="190"/>
                      <a:pt x="294" y="190"/>
                      <a:pt x="294" y="190"/>
                    </a:cubicBezTo>
                    <a:cubicBezTo>
                      <a:pt x="280" y="105"/>
                      <a:pt x="280" y="105"/>
                      <a:pt x="280" y="105"/>
                    </a:cubicBezTo>
                    <a:cubicBezTo>
                      <a:pt x="289" y="99"/>
                      <a:pt x="295" y="89"/>
                      <a:pt x="295" y="77"/>
                    </a:cubicBezTo>
                    <a:cubicBezTo>
                      <a:pt x="295" y="59"/>
                      <a:pt x="281" y="44"/>
                      <a:pt x="263" y="44"/>
                    </a:cubicBezTo>
                    <a:cubicBezTo>
                      <a:pt x="245" y="44"/>
                      <a:pt x="230" y="59"/>
                      <a:pt x="230" y="77"/>
                    </a:cubicBezTo>
                    <a:cubicBezTo>
                      <a:pt x="230" y="89"/>
                      <a:pt x="237" y="99"/>
                      <a:pt x="246" y="105"/>
                    </a:cubicBezTo>
                    <a:cubicBezTo>
                      <a:pt x="232" y="189"/>
                      <a:pt x="232" y="189"/>
                      <a:pt x="232" y="189"/>
                    </a:cubicBezTo>
                    <a:cubicBezTo>
                      <a:pt x="120" y="0"/>
                      <a:pt x="120" y="0"/>
                      <a:pt x="120" y="0"/>
                    </a:cubicBezTo>
                    <a:cubicBezTo>
                      <a:pt x="56" y="27"/>
                      <a:pt x="12" y="72"/>
                      <a:pt x="2" y="125"/>
                    </a:cubicBezTo>
                    <a:cubicBezTo>
                      <a:pt x="0" y="125"/>
                      <a:pt x="0" y="125"/>
                      <a:pt x="0" y="125"/>
                    </a:cubicBezTo>
                    <a:cubicBezTo>
                      <a:pt x="0" y="402"/>
                      <a:pt x="0" y="402"/>
                      <a:pt x="0" y="402"/>
                    </a:cubicBezTo>
                    <a:cubicBezTo>
                      <a:pt x="1" y="402"/>
                      <a:pt x="1" y="402"/>
                      <a:pt x="1" y="402"/>
                    </a:cubicBezTo>
                    <a:cubicBezTo>
                      <a:pt x="14" y="425"/>
                      <a:pt x="126" y="443"/>
                      <a:pt x="263" y="443"/>
                    </a:cubicBezTo>
                    <a:cubicBezTo>
                      <a:pt x="401" y="443"/>
                      <a:pt x="513" y="425"/>
                      <a:pt x="526" y="402"/>
                    </a:cubicBezTo>
                    <a:cubicBezTo>
                      <a:pt x="527" y="402"/>
                      <a:pt x="527" y="402"/>
                      <a:pt x="527" y="402"/>
                    </a:cubicBezTo>
                    <a:cubicBezTo>
                      <a:pt x="527" y="125"/>
                      <a:pt x="527" y="125"/>
                      <a:pt x="527" y="125"/>
                    </a:cubicBezTo>
                    <a:cubicBezTo>
                      <a:pt x="525" y="125"/>
                      <a:pt x="525" y="125"/>
                      <a:pt x="525" y="125"/>
                    </a:cubicBezTo>
                    <a:cubicBezTo>
                      <a:pt x="515" y="72"/>
                      <a:pt x="471" y="27"/>
                      <a:pt x="40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5" name="淘宝网Chenying0907出品 230"/>
              <p:cNvSpPr/>
              <p:nvPr/>
            </p:nvSpPr>
            <p:spPr bwMode="auto">
              <a:xfrm>
                <a:off x="3598655" y="3487105"/>
                <a:ext cx="54536" cy="68241"/>
              </a:xfrm>
              <a:custGeom>
                <a:avLst/>
                <a:gdLst>
                  <a:gd name="T0" fmla="*/ 0 w 81"/>
                  <a:gd name="T1" fmla="*/ 0 h 101"/>
                  <a:gd name="T2" fmla="*/ 0 w 81"/>
                  <a:gd name="T3" fmla="*/ 55 h 101"/>
                  <a:gd name="T4" fmla="*/ 40 w 81"/>
                  <a:gd name="T5" fmla="*/ 101 h 101"/>
                  <a:gd name="T6" fmla="*/ 81 w 81"/>
                  <a:gd name="T7" fmla="*/ 56 h 101"/>
                  <a:gd name="T8" fmla="*/ 81 w 81"/>
                  <a:gd name="T9" fmla="*/ 0 h 101"/>
                  <a:gd name="T10" fmla="*/ 59 w 81"/>
                  <a:gd name="T11" fmla="*/ 0 h 101"/>
                  <a:gd name="T12" fmla="*/ 59 w 81"/>
                  <a:gd name="T13" fmla="*/ 57 h 101"/>
                  <a:gd name="T14" fmla="*/ 40 w 81"/>
                  <a:gd name="T15" fmla="*/ 83 h 101"/>
                  <a:gd name="T16" fmla="*/ 22 w 81"/>
                  <a:gd name="T17" fmla="*/ 57 h 101"/>
                  <a:gd name="T18" fmla="*/ 22 w 81"/>
                  <a:gd name="T19" fmla="*/ 0 h 101"/>
                  <a:gd name="T20" fmla="*/ 0 w 81"/>
                  <a:gd name="T21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1" h="101">
                    <a:moveTo>
                      <a:pt x="0" y="0"/>
                    </a:moveTo>
                    <a:cubicBezTo>
                      <a:pt x="0" y="55"/>
                      <a:pt x="0" y="55"/>
                      <a:pt x="0" y="55"/>
                    </a:cubicBezTo>
                    <a:cubicBezTo>
                      <a:pt x="0" y="87"/>
                      <a:pt x="15" y="101"/>
                      <a:pt x="40" y="101"/>
                    </a:cubicBezTo>
                    <a:cubicBezTo>
                      <a:pt x="65" y="101"/>
                      <a:pt x="81" y="86"/>
                      <a:pt x="81" y="56"/>
                    </a:cubicBezTo>
                    <a:cubicBezTo>
                      <a:pt x="81" y="0"/>
                      <a:pt x="81" y="0"/>
                      <a:pt x="81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57"/>
                      <a:pt x="59" y="57"/>
                      <a:pt x="59" y="57"/>
                    </a:cubicBezTo>
                    <a:cubicBezTo>
                      <a:pt x="59" y="75"/>
                      <a:pt x="52" y="83"/>
                      <a:pt x="40" y="83"/>
                    </a:cubicBezTo>
                    <a:cubicBezTo>
                      <a:pt x="29" y="83"/>
                      <a:pt x="22" y="74"/>
                      <a:pt x="22" y="57"/>
                    </a:cubicBezTo>
                    <a:cubicBezTo>
                      <a:pt x="22" y="0"/>
                      <a:pt x="22" y="0"/>
                      <a:pt x="2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6" name="淘宝网Chenying0907出品 231"/>
              <p:cNvSpPr>
                <a:spLocks noEditPoints="1"/>
              </p:cNvSpPr>
              <p:nvPr/>
            </p:nvSpPr>
            <p:spPr bwMode="auto">
              <a:xfrm>
                <a:off x="3666040" y="3486534"/>
                <a:ext cx="47968" cy="67384"/>
              </a:xfrm>
              <a:custGeom>
                <a:avLst/>
                <a:gdLst>
                  <a:gd name="T0" fmla="*/ 31 w 71"/>
                  <a:gd name="T1" fmla="*/ 0 h 100"/>
                  <a:gd name="T2" fmla="*/ 0 w 71"/>
                  <a:gd name="T3" fmla="*/ 2 h 100"/>
                  <a:gd name="T4" fmla="*/ 0 w 71"/>
                  <a:gd name="T5" fmla="*/ 100 h 100"/>
                  <a:gd name="T6" fmla="*/ 23 w 71"/>
                  <a:gd name="T7" fmla="*/ 100 h 100"/>
                  <a:gd name="T8" fmla="*/ 23 w 71"/>
                  <a:gd name="T9" fmla="*/ 65 h 100"/>
                  <a:gd name="T10" fmla="*/ 30 w 71"/>
                  <a:gd name="T11" fmla="*/ 65 h 100"/>
                  <a:gd name="T12" fmla="*/ 62 w 71"/>
                  <a:gd name="T13" fmla="*/ 55 h 100"/>
                  <a:gd name="T14" fmla="*/ 71 w 71"/>
                  <a:gd name="T15" fmla="*/ 31 h 100"/>
                  <a:gd name="T16" fmla="*/ 61 w 71"/>
                  <a:gd name="T17" fmla="*/ 8 h 100"/>
                  <a:gd name="T18" fmla="*/ 31 w 71"/>
                  <a:gd name="T19" fmla="*/ 0 h 100"/>
                  <a:gd name="T20" fmla="*/ 30 w 71"/>
                  <a:gd name="T21" fmla="*/ 48 h 100"/>
                  <a:gd name="T22" fmla="*/ 23 w 71"/>
                  <a:gd name="T23" fmla="*/ 47 h 100"/>
                  <a:gd name="T24" fmla="*/ 23 w 71"/>
                  <a:gd name="T25" fmla="*/ 18 h 100"/>
                  <a:gd name="T26" fmla="*/ 32 w 71"/>
                  <a:gd name="T27" fmla="*/ 17 h 100"/>
                  <a:gd name="T28" fmla="*/ 49 w 71"/>
                  <a:gd name="T29" fmla="*/ 32 h 100"/>
                  <a:gd name="T30" fmla="*/ 30 w 71"/>
                  <a:gd name="T31" fmla="*/ 48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71" h="100">
                    <a:moveTo>
                      <a:pt x="31" y="0"/>
                    </a:moveTo>
                    <a:cubicBezTo>
                      <a:pt x="17" y="0"/>
                      <a:pt x="7" y="1"/>
                      <a:pt x="0" y="2"/>
                    </a:cubicBezTo>
                    <a:cubicBezTo>
                      <a:pt x="0" y="100"/>
                      <a:pt x="0" y="100"/>
                      <a:pt x="0" y="100"/>
                    </a:cubicBezTo>
                    <a:cubicBezTo>
                      <a:pt x="23" y="100"/>
                      <a:pt x="23" y="100"/>
                      <a:pt x="23" y="100"/>
                    </a:cubicBezTo>
                    <a:cubicBezTo>
                      <a:pt x="23" y="65"/>
                      <a:pt x="23" y="65"/>
                      <a:pt x="23" y="65"/>
                    </a:cubicBezTo>
                    <a:cubicBezTo>
                      <a:pt x="25" y="65"/>
                      <a:pt x="27" y="65"/>
                      <a:pt x="30" y="65"/>
                    </a:cubicBezTo>
                    <a:cubicBezTo>
                      <a:pt x="43" y="65"/>
                      <a:pt x="55" y="62"/>
                      <a:pt x="62" y="55"/>
                    </a:cubicBezTo>
                    <a:cubicBezTo>
                      <a:pt x="68" y="49"/>
                      <a:pt x="71" y="41"/>
                      <a:pt x="71" y="31"/>
                    </a:cubicBezTo>
                    <a:cubicBezTo>
                      <a:pt x="71" y="22"/>
                      <a:pt x="67" y="13"/>
                      <a:pt x="61" y="8"/>
                    </a:cubicBezTo>
                    <a:cubicBezTo>
                      <a:pt x="54" y="3"/>
                      <a:pt x="44" y="0"/>
                      <a:pt x="31" y="0"/>
                    </a:cubicBezTo>
                    <a:close/>
                    <a:moveTo>
                      <a:pt x="30" y="48"/>
                    </a:moveTo>
                    <a:cubicBezTo>
                      <a:pt x="27" y="48"/>
                      <a:pt x="24" y="48"/>
                      <a:pt x="23" y="47"/>
                    </a:cubicBezTo>
                    <a:cubicBezTo>
                      <a:pt x="23" y="18"/>
                      <a:pt x="23" y="18"/>
                      <a:pt x="23" y="18"/>
                    </a:cubicBezTo>
                    <a:cubicBezTo>
                      <a:pt x="24" y="18"/>
                      <a:pt x="27" y="17"/>
                      <a:pt x="32" y="17"/>
                    </a:cubicBezTo>
                    <a:cubicBezTo>
                      <a:pt x="43" y="17"/>
                      <a:pt x="49" y="23"/>
                      <a:pt x="49" y="32"/>
                    </a:cubicBezTo>
                    <a:cubicBezTo>
                      <a:pt x="49" y="42"/>
                      <a:pt x="42" y="48"/>
                      <a:pt x="30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27" name="淘宝网Chenying0907出品 26"/>
          <p:cNvGrpSpPr/>
          <p:nvPr/>
        </p:nvGrpSpPr>
        <p:grpSpPr>
          <a:xfrm>
            <a:off x="5181486" y="4265651"/>
            <a:ext cx="414516" cy="414516"/>
            <a:chOff x="5181486" y="4265651"/>
            <a:chExt cx="414516" cy="414516"/>
          </a:xfrm>
        </p:grpSpPr>
        <p:sp>
          <p:nvSpPr>
            <p:cNvPr id="28" name="淘宝网Chenying0907出品 27"/>
            <p:cNvSpPr/>
            <p:nvPr/>
          </p:nvSpPr>
          <p:spPr>
            <a:xfrm>
              <a:off x="5181486" y="4265651"/>
              <a:ext cx="414516" cy="414516"/>
            </a:xfrm>
            <a:prstGeom prst="ellipse">
              <a:avLst/>
            </a:prstGeom>
            <a:solidFill>
              <a:schemeClr val="accent4"/>
            </a:solidFill>
            <a:ln w="2540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27000" dist="25400" dir="13500000">
                <a:srgbClr val="000000">
                  <a:alpha val="43137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grpSp>
          <p:nvGrpSpPr>
            <p:cNvPr id="29" name="淘宝网Chenying0907出品 28"/>
            <p:cNvGrpSpPr/>
            <p:nvPr/>
          </p:nvGrpSpPr>
          <p:grpSpPr>
            <a:xfrm>
              <a:off x="5287222" y="4375239"/>
              <a:ext cx="253419" cy="172633"/>
              <a:chOff x="4895160" y="4287159"/>
              <a:chExt cx="571418" cy="389258"/>
            </a:xfrm>
            <a:solidFill>
              <a:schemeClr val="bg1"/>
            </a:solidFill>
          </p:grpSpPr>
          <p:sp>
            <p:nvSpPr>
              <p:cNvPr id="30" name="淘宝网Chenying0907出品 327"/>
              <p:cNvSpPr>
                <a:spLocks noEditPoints="1"/>
              </p:cNvSpPr>
              <p:nvPr/>
            </p:nvSpPr>
            <p:spPr bwMode="auto">
              <a:xfrm>
                <a:off x="4895160" y="4287159"/>
                <a:ext cx="438051" cy="389258"/>
              </a:xfrm>
              <a:custGeom>
                <a:avLst/>
                <a:gdLst>
                  <a:gd name="T0" fmla="*/ 166 w 171"/>
                  <a:gd name="T1" fmla="*/ 0 h 152"/>
                  <a:gd name="T2" fmla="*/ 5 w 171"/>
                  <a:gd name="T3" fmla="*/ 0 h 152"/>
                  <a:gd name="T4" fmla="*/ 0 w 171"/>
                  <a:gd name="T5" fmla="*/ 5 h 152"/>
                  <a:gd name="T6" fmla="*/ 0 w 171"/>
                  <a:gd name="T7" fmla="*/ 146 h 152"/>
                  <a:gd name="T8" fmla="*/ 5 w 171"/>
                  <a:gd name="T9" fmla="*/ 152 h 152"/>
                  <a:gd name="T10" fmla="*/ 166 w 171"/>
                  <a:gd name="T11" fmla="*/ 152 h 152"/>
                  <a:gd name="T12" fmla="*/ 171 w 171"/>
                  <a:gd name="T13" fmla="*/ 146 h 152"/>
                  <a:gd name="T14" fmla="*/ 171 w 171"/>
                  <a:gd name="T15" fmla="*/ 5 h 152"/>
                  <a:gd name="T16" fmla="*/ 166 w 171"/>
                  <a:gd name="T17" fmla="*/ 0 h 152"/>
                  <a:gd name="T18" fmla="*/ 132 w 171"/>
                  <a:gd name="T19" fmla="*/ 12 h 152"/>
                  <a:gd name="T20" fmla="*/ 139 w 171"/>
                  <a:gd name="T21" fmla="*/ 19 h 152"/>
                  <a:gd name="T22" fmla="*/ 132 w 171"/>
                  <a:gd name="T23" fmla="*/ 26 h 152"/>
                  <a:gd name="T24" fmla="*/ 124 w 171"/>
                  <a:gd name="T25" fmla="*/ 19 h 152"/>
                  <a:gd name="T26" fmla="*/ 132 w 171"/>
                  <a:gd name="T27" fmla="*/ 12 h 152"/>
                  <a:gd name="T28" fmla="*/ 110 w 171"/>
                  <a:gd name="T29" fmla="*/ 12 h 152"/>
                  <a:gd name="T30" fmla="*/ 118 w 171"/>
                  <a:gd name="T31" fmla="*/ 19 h 152"/>
                  <a:gd name="T32" fmla="*/ 110 w 171"/>
                  <a:gd name="T33" fmla="*/ 26 h 152"/>
                  <a:gd name="T34" fmla="*/ 103 w 171"/>
                  <a:gd name="T35" fmla="*/ 19 h 152"/>
                  <a:gd name="T36" fmla="*/ 110 w 171"/>
                  <a:gd name="T37" fmla="*/ 12 h 152"/>
                  <a:gd name="T38" fmla="*/ 160 w 171"/>
                  <a:gd name="T39" fmla="*/ 141 h 152"/>
                  <a:gd name="T40" fmla="*/ 11 w 171"/>
                  <a:gd name="T41" fmla="*/ 141 h 152"/>
                  <a:gd name="T42" fmla="*/ 11 w 171"/>
                  <a:gd name="T43" fmla="*/ 38 h 152"/>
                  <a:gd name="T44" fmla="*/ 160 w 171"/>
                  <a:gd name="T45" fmla="*/ 38 h 152"/>
                  <a:gd name="T46" fmla="*/ 160 w 171"/>
                  <a:gd name="T47" fmla="*/ 141 h 152"/>
                  <a:gd name="T48" fmla="*/ 153 w 171"/>
                  <a:gd name="T49" fmla="*/ 26 h 152"/>
                  <a:gd name="T50" fmla="*/ 146 w 171"/>
                  <a:gd name="T51" fmla="*/ 19 h 152"/>
                  <a:gd name="T52" fmla="*/ 153 w 171"/>
                  <a:gd name="T53" fmla="*/ 12 h 152"/>
                  <a:gd name="T54" fmla="*/ 160 w 171"/>
                  <a:gd name="T55" fmla="*/ 19 h 152"/>
                  <a:gd name="T56" fmla="*/ 153 w 171"/>
                  <a:gd name="T57" fmla="*/ 26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71" h="152">
                    <a:moveTo>
                      <a:pt x="166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146"/>
                      <a:pt x="0" y="146"/>
                      <a:pt x="0" y="146"/>
                    </a:cubicBezTo>
                    <a:cubicBezTo>
                      <a:pt x="0" y="149"/>
                      <a:pt x="2" y="152"/>
                      <a:pt x="5" y="152"/>
                    </a:cubicBezTo>
                    <a:cubicBezTo>
                      <a:pt x="166" y="152"/>
                      <a:pt x="166" y="152"/>
                      <a:pt x="166" y="152"/>
                    </a:cubicBezTo>
                    <a:cubicBezTo>
                      <a:pt x="169" y="152"/>
                      <a:pt x="171" y="149"/>
                      <a:pt x="171" y="146"/>
                    </a:cubicBezTo>
                    <a:cubicBezTo>
                      <a:pt x="171" y="5"/>
                      <a:pt x="171" y="5"/>
                      <a:pt x="171" y="5"/>
                    </a:cubicBezTo>
                    <a:cubicBezTo>
                      <a:pt x="171" y="2"/>
                      <a:pt x="169" y="0"/>
                      <a:pt x="166" y="0"/>
                    </a:cubicBezTo>
                    <a:close/>
                    <a:moveTo>
                      <a:pt x="132" y="12"/>
                    </a:moveTo>
                    <a:cubicBezTo>
                      <a:pt x="136" y="12"/>
                      <a:pt x="139" y="15"/>
                      <a:pt x="139" y="19"/>
                    </a:cubicBezTo>
                    <a:cubicBezTo>
                      <a:pt x="139" y="23"/>
                      <a:pt x="136" y="26"/>
                      <a:pt x="132" y="26"/>
                    </a:cubicBezTo>
                    <a:cubicBezTo>
                      <a:pt x="128" y="26"/>
                      <a:pt x="124" y="23"/>
                      <a:pt x="124" y="19"/>
                    </a:cubicBezTo>
                    <a:cubicBezTo>
                      <a:pt x="124" y="15"/>
                      <a:pt x="128" y="12"/>
                      <a:pt x="132" y="12"/>
                    </a:cubicBezTo>
                    <a:close/>
                    <a:moveTo>
                      <a:pt x="110" y="12"/>
                    </a:moveTo>
                    <a:cubicBezTo>
                      <a:pt x="114" y="12"/>
                      <a:pt x="118" y="15"/>
                      <a:pt x="118" y="19"/>
                    </a:cubicBezTo>
                    <a:cubicBezTo>
                      <a:pt x="118" y="23"/>
                      <a:pt x="114" y="26"/>
                      <a:pt x="110" y="26"/>
                    </a:cubicBezTo>
                    <a:cubicBezTo>
                      <a:pt x="106" y="26"/>
                      <a:pt x="103" y="23"/>
                      <a:pt x="103" y="19"/>
                    </a:cubicBezTo>
                    <a:cubicBezTo>
                      <a:pt x="103" y="15"/>
                      <a:pt x="106" y="12"/>
                      <a:pt x="110" y="12"/>
                    </a:cubicBezTo>
                    <a:close/>
                    <a:moveTo>
                      <a:pt x="160" y="141"/>
                    </a:moveTo>
                    <a:cubicBezTo>
                      <a:pt x="11" y="141"/>
                      <a:pt x="11" y="141"/>
                      <a:pt x="11" y="141"/>
                    </a:cubicBezTo>
                    <a:cubicBezTo>
                      <a:pt x="11" y="38"/>
                      <a:pt x="11" y="38"/>
                      <a:pt x="11" y="38"/>
                    </a:cubicBezTo>
                    <a:cubicBezTo>
                      <a:pt x="160" y="38"/>
                      <a:pt x="160" y="38"/>
                      <a:pt x="160" y="38"/>
                    </a:cubicBezTo>
                    <a:lnTo>
                      <a:pt x="160" y="141"/>
                    </a:lnTo>
                    <a:close/>
                    <a:moveTo>
                      <a:pt x="153" y="26"/>
                    </a:moveTo>
                    <a:cubicBezTo>
                      <a:pt x="149" y="26"/>
                      <a:pt x="146" y="23"/>
                      <a:pt x="146" y="19"/>
                    </a:cubicBezTo>
                    <a:cubicBezTo>
                      <a:pt x="146" y="15"/>
                      <a:pt x="149" y="12"/>
                      <a:pt x="153" y="12"/>
                    </a:cubicBezTo>
                    <a:cubicBezTo>
                      <a:pt x="157" y="12"/>
                      <a:pt x="160" y="15"/>
                      <a:pt x="160" y="19"/>
                    </a:cubicBezTo>
                    <a:cubicBezTo>
                      <a:pt x="160" y="23"/>
                      <a:pt x="157" y="26"/>
                      <a:pt x="153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1" name="Rectangle 328"/>
              <p:cNvSpPr>
                <a:spLocks noChangeArrowheads="1"/>
              </p:cNvSpPr>
              <p:nvPr/>
            </p:nvSpPr>
            <p:spPr bwMode="auto">
              <a:xfrm>
                <a:off x="4953712" y="4417273"/>
                <a:ext cx="315527" cy="59636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2" name="Rectangle 329"/>
              <p:cNvSpPr>
                <a:spLocks noChangeArrowheads="1"/>
              </p:cNvSpPr>
              <p:nvPr/>
            </p:nvSpPr>
            <p:spPr bwMode="auto">
              <a:xfrm>
                <a:off x="4953712" y="4501847"/>
                <a:ext cx="99754" cy="105176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3" name="Rectangle 330"/>
              <p:cNvSpPr>
                <a:spLocks noChangeArrowheads="1"/>
              </p:cNvSpPr>
              <p:nvPr/>
            </p:nvSpPr>
            <p:spPr bwMode="auto">
              <a:xfrm>
                <a:off x="5071899" y="4505100"/>
                <a:ext cx="107344" cy="1301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4" name="Rectangle 331"/>
              <p:cNvSpPr>
                <a:spLocks noChangeArrowheads="1"/>
              </p:cNvSpPr>
              <p:nvPr/>
            </p:nvSpPr>
            <p:spPr bwMode="auto">
              <a:xfrm>
                <a:off x="5071899" y="4548471"/>
                <a:ext cx="107344" cy="1301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5" name="Rectangle 332"/>
              <p:cNvSpPr>
                <a:spLocks noChangeArrowheads="1"/>
              </p:cNvSpPr>
              <p:nvPr/>
            </p:nvSpPr>
            <p:spPr bwMode="auto">
              <a:xfrm>
                <a:off x="5071899" y="4589674"/>
                <a:ext cx="107344" cy="1518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6" name="淘宝网Chenying0907出品 333"/>
              <p:cNvSpPr/>
              <p:nvPr/>
            </p:nvSpPr>
            <p:spPr bwMode="auto">
              <a:xfrm>
                <a:off x="5225867" y="4569073"/>
                <a:ext cx="40119" cy="41203"/>
              </a:xfrm>
              <a:custGeom>
                <a:avLst/>
                <a:gdLst>
                  <a:gd name="T0" fmla="*/ 11 w 37"/>
                  <a:gd name="T1" fmla="*/ 0 h 38"/>
                  <a:gd name="T2" fmla="*/ 11 w 37"/>
                  <a:gd name="T3" fmla="*/ 2 h 38"/>
                  <a:gd name="T4" fmla="*/ 0 w 37"/>
                  <a:gd name="T5" fmla="*/ 38 h 38"/>
                  <a:gd name="T6" fmla="*/ 35 w 37"/>
                  <a:gd name="T7" fmla="*/ 26 h 38"/>
                  <a:gd name="T8" fmla="*/ 37 w 37"/>
                  <a:gd name="T9" fmla="*/ 26 h 38"/>
                  <a:gd name="T10" fmla="*/ 11 w 37"/>
                  <a:gd name="T11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38">
                    <a:moveTo>
                      <a:pt x="11" y="0"/>
                    </a:moveTo>
                    <a:lnTo>
                      <a:pt x="11" y="2"/>
                    </a:lnTo>
                    <a:lnTo>
                      <a:pt x="0" y="38"/>
                    </a:lnTo>
                    <a:lnTo>
                      <a:pt x="35" y="26"/>
                    </a:lnTo>
                    <a:lnTo>
                      <a:pt x="37" y="26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7" name="淘宝网Chenying0907出品 334"/>
              <p:cNvSpPr/>
              <p:nvPr/>
            </p:nvSpPr>
            <p:spPr bwMode="auto">
              <a:xfrm>
                <a:off x="5389594" y="4366311"/>
                <a:ext cx="76984" cy="79153"/>
              </a:xfrm>
              <a:custGeom>
                <a:avLst/>
                <a:gdLst>
                  <a:gd name="T0" fmla="*/ 23 w 30"/>
                  <a:gd name="T1" fmla="*/ 31 h 31"/>
                  <a:gd name="T2" fmla="*/ 28 w 30"/>
                  <a:gd name="T3" fmla="*/ 25 h 31"/>
                  <a:gd name="T4" fmla="*/ 28 w 30"/>
                  <a:gd name="T5" fmla="*/ 18 h 31"/>
                  <a:gd name="T6" fmla="*/ 13 w 30"/>
                  <a:gd name="T7" fmla="*/ 2 h 31"/>
                  <a:gd name="T8" fmla="*/ 6 w 30"/>
                  <a:gd name="T9" fmla="*/ 2 h 31"/>
                  <a:gd name="T10" fmla="*/ 0 w 30"/>
                  <a:gd name="T11" fmla="*/ 8 h 31"/>
                  <a:gd name="T12" fmla="*/ 23 w 30"/>
                  <a:gd name="T13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31">
                    <a:moveTo>
                      <a:pt x="23" y="31"/>
                    </a:moveTo>
                    <a:cubicBezTo>
                      <a:pt x="28" y="25"/>
                      <a:pt x="28" y="25"/>
                      <a:pt x="28" y="25"/>
                    </a:cubicBezTo>
                    <a:cubicBezTo>
                      <a:pt x="30" y="23"/>
                      <a:pt x="30" y="20"/>
                      <a:pt x="28" y="18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1" y="0"/>
                      <a:pt x="8" y="0"/>
                      <a:pt x="6" y="2"/>
                    </a:cubicBezTo>
                    <a:cubicBezTo>
                      <a:pt x="0" y="8"/>
                      <a:pt x="0" y="8"/>
                      <a:pt x="0" y="8"/>
                    </a:cubicBezTo>
                    <a:lnTo>
                      <a:pt x="23" y="3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8" name="淘宝网Chenying0907出品 335"/>
              <p:cNvSpPr/>
              <p:nvPr/>
            </p:nvSpPr>
            <p:spPr bwMode="auto">
              <a:xfrm>
                <a:off x="5258396" y="4394503"/>
                <a:ext cx="182160" cy="182160"/>
              </a:xfrm>
              <a:custGeom>
                <a:avLst/>
                <a:gdLst>
                  <a:gd name="T0" fmla="*/ 49 w 71"/>
                  <a:gd name="T1" fmla="*/ 0 h 71"/>
                  <a:gd name="T2" fmla="*/ 48 w 71"/>
                  <a:gd name="T3" fmla="*/ 0 h 71"/>
                  <a:gd name="T4" fmla="*/ 2 w 71"/>
                  <a:gd name="T5" fmla="*/ 47 h 71"/>
                  <a:gd name="T6" fmla="*/ 2 w 71"/>
                  <a:gd name="T7" fmla="*/ 54 h 71"/>
                  <a:gd name="T8" fmla="*/ 2 w 71"/>
                  <a:gd name="T9" fmla="*/ 55 h 71"/>
                  <a:gd name="T10" fmla="*/ 8 w 71"/>
                  <a:gd name="T11" fmla="*/ 56 h 71"/>
                  <a:gd name="T12" fmla="*/ 9 w 71"/>
                  <a:gd name="T13" fmla="*/ 62 h 71"/>
                  <a:gd name="T14" fmla="*/ 9 w 71"/>
                  <a:gd name="T15" fmla="*/ 62 h 71"/>
                  <a:gd name="T16" fmla="*/ 15 w 71"/>
                  <a:gd name="T17" fmla="*/ 63 h 71"/>
                  <a:gd name="T18" fmla="*/ 16 w 71"/>
                  <a:gd name="T19" fmla="*/ 69 h 71"/>
                  <a:gd name="T20" fmla="*/ 17 w 71"/>
                  <a:gd name="T21" fmla="*/ 69 h 71"/>
                  <a:gd name="T22" fmla="*/ 24 w 71"/>
                  <a:gd name="T23" fmla="*/ 69 h 71"/>
                  <a:gd name="T24" fmla="*/ 71 w 71"/>
                  <a:gd name="T25" fmla="*/ 23 h 71"/>
                  <a:gd name="T26" fmla="*/ 71 w 71"/>
                  <a:gd name="T27" fmla="*/ 22 h 71"/>
                  <a:gd name="T28" fmla="*/ 49 w 71"/>
                  <a:gd name="T29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1" h="71">
                    <a:moveTo>
                      <a:pt x="49" y="0"/>
                    </a:moveTo>
                    <a:cubicBezTo>
                      <a:pt x="49" y="0"/>
                      <a:pt x="48" y="0"/>
                      <a:pt x="48" y="0"/>
                    </a:cubicBezTo>
                    <a:cubicBezTo>
                      <a:pt x="2" y="47"/>
                      <a:pt x="2" y="47"/>
                      <a:pt x="2" y="47"/>
                    </a:cubicBezTo>
                    <a:cubicBezTo>
                      <a:pt x="0" y="49"/>
                      <a:pt x="0" y="52"/>
                      <a:pt x="2" y="54"/>
                    </a:cubicBezTo>
                    <a:cubicBezTo>
                      <a:pt x="2" y="55"/>
                      <a:pt x="2" y="55"/>
                      <a:pt x="2" y="55"/>
                    </a:cubicBezTo>
                    <a:cubicBezTo>
                      <a:pt x="4" y="56"/>
                      <a:pt x="6" y="57"/>
                      <a:pt x="8" y="56"/>
                    </a:cubicBezTo>
                    <a:cubicBezTo>
                      <a:pt x="7" y="58"/>
                      <a:pt x="7" y="60"/>
                      <a:pt x="9" y="62"/>
                    </a:cubicBezTo>
                    <a:cubicBezTo>
                      <a:pt x="9" y="62"/>
                      <a:pt x="9" y="62"/>
                      <a:pt x="9" y="62"/>
                    </a:cubicBezTo>
                    <a:cubicBezTo>
                      <a:pt x="11" y="64"/>
                      <a:pt x="13" y="64"/>
                      <a:pt x="15" y="63"/>
                    </a:cubicBezTo>
                    <a:cubicBezTo>
                      <a:pt x="14" y="65"/>
                      <a:pt x="15" y="67"/>
                      <a:pt x="16" y="69"/>
                    </a:cubicBezTo>
                    <a:cubicBezTo>
                      <a:pt x="17" y="69"/>
                      <a:pt x="17" y="69"/>
                      <a:pt x="17" y="69"/>
                    </a:cubicBezTo>
                    <a:cubicBezTo>
                      <a:pt x="19" y="71"/>
                      <a:pt x="22" y="71"/>
                      <a:pt x="24" y="69"/>
                    </a:cubicBezTo>
                    <a:cubicBezTo>
                      <a:pt x="71" y="23"/>
                      <a:pt x="71" y="23"/>
                      <a:pt x="71" y="23"/>
                    </a:cubicBezTo>
                    <a:cubicBezTo>
                      <a:pt x="71" y="23"/>
                      <a:pt x="71" y="22"/>
                      <a:pt x="71" y="22"/>
                    </a:cubicBezTo>
                    <a:lnTo>
                      <a:pt x="4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39" name="淘宝网Chenying0907出品 38"/>
          <p:cNvGrpSpPr/>
          <p:nvPr/>
        </p:nvGrpSpPr>
        <p:grpSpPr>
          <a:xfrm>
            <a:off x="4626437" y="4265651"/>
            <a:ext cx="414516" cy="414516"/>
            <a:chOff x="4626437" y="4265651"/>
            <a:chExt cx="414516" cy="414516"/>
          </a:xfrm>
        </p:grpSpPr>
        <p:sp>
          <p:nvSpPr>
            <p:cNvPr id="43" name="淘宝网Chenying0907出品 42"/>
            <p:cNvSpPr/>
            <p:nvPr/>
          </p:nvSpPr>
          <p:spPr>
            <a:xfrm>
              <a:off x="4626437" y="4265651"/>
              <a:ext cx="414516" cy="414516"/>
            </a:xfrm>
            <a:prstGeom prst="ellipse">
              <a:avLst/>
            </a:prstGeom>
            <a:solidFill>
              <a:schemeClr val="accent3"/>
            </a:solidFill>
            <a:ln w="2540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27000" dist="25400" dir="13500000">
                <a:srgbClr val="000000">
                  <a:alpha val="43137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schemeClr val="bg1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grpSp>
          <p:nvGrpSpPr>
            <p:cNvPr id="44" name="淘宝网Chenying0907出品 43"/>
            <p:cNvGrpSpPr/>
            <p:nvPr/>
          </p:nvGrpSpPr>
          <p:grpSpPr>
            <a:xfrm>
              <a:off x="4710891" y="4356960"/>
              <a:ext cx="232896" cy="199705"/>
              <a:chOff x="3546346" y="2339026"/>
              <a:chExt cx="897787" cy="769842"/>
            </a:xfrm>
            <a:solidFill>
              <a:schemeClr val="bg1"/>
            </a:solidFill>
          </p:grpSpPr>
          <p:sp>
            <p:nvSpPr>
              <p:cNvPr id="45" name="Rectangle 227"/>
              <p:cNvSpPr>
                <a:spLocks noChangeArrowheads="1"/>
              </p:cNvSpPr>
              <p:nvPr/>
            </p:nvSpPr>
            <p:spPr bwMode="auto">
              <a:xfrm>
                <a:off x="3561526" y="3077423"/>
                <a:ext cx="882607" cy="3144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6" name="淘宝网Chenying0907出品 228"/>
              <p:cNvSpPr/>
              <p:nvPr/>
            </p:nvSpPr>
            <p:spPr bwMode="auto">
              <a:xfrm>
                <a:off x="3617909" y="2844302"/>
                <a:ext cx="125777" cy="210351"/>
              </a:xfrm>
              <a:custGeom>
                <a:avLst/>
                <a:gdLst>
                  <a:gd name="T0" fmla="*/ 6 w 49"/>
                  <a:gd name="T1" fmla="*/ 82 h 82"/>
                  <a:gd name="T2" fmla="*/ 43 w 49"/>
                  <a:gd name="T3" fmla="*/ 82 h 82"/>
                  <a:gd name="T4" fmla="*/ 49 w 49"/>
                  <a:gd name="T5" fmla="*/ 76 h 82"/>
                  <a:gd name="T6" fmla="*/ 49 w 49"/>
                  <a:gd name="T7" fmla="*/ 0 h 82"/>
                  <a:gd name="T8" fmla="*/ 0 w 49"/>
                  <a:gd name="T9" fmla="*/ 49 h 82"/>
                  <a:gd name="T10" fmla="*/ 0 w 49"/>
                  <a:gd name="T11" fmla="*/ 76 h 82"/>
                  <a:gd name="T12" fmla="*/ 6 w 49"/>
                  <a:gd name="T13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82">
                    <a:moveTo>
                      <a:pt x="6" y="82"/>
                    </a:moveTo>
                    <a:cubicBezTo>
                      <a:pt x="43" y="82"/>
                      <a:pt x="43" y="82"/>
                      <a:pt x="43" y="82"/>
                    </a:cubicBezTo>
                    <a:cubicBezTo>
                      <a:pt x="46" y="82"/>
                      <a:pt x="49" y="79"/>
                      <a:pt x="49" y="76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0" y="79"/>
                      <a:pt x="3" y="82"/>
                      <a:pt x="6" y="8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7" name="淘宝网Chenying0907出品 229"/>
              <p:cNvSpPr/>
              <p:nvPr/>
            </p:nvSpPr>
            <p:spPr bwMode="auto">
              <a:xfrm>
                <a:off x="3779467" y="2682744"/>
                <a:ext cx="122524" cy="371910"/>
              </a:xfrm>
              <a:custGeom>
                <a:avLst/>
                <a:gdLst>
                  <a:gd name="T0" fmla="*/ 5 w 48"/>
                  <a:gd name="T1" fmla="*/ 145 h 145"/>
                  <a:gd name="T2" fmla="*/ 43 w 48"/>
                  <a:gd name="T3" fmla="*/ 145 h 145"/>
                  <a:gd name="T4" fmla="*/ 48 w 48"/>
                  <a:gd name="T5" fmla="*/ 139 h 145"/>
                  <a:gd name="T6" fmla="*/ 48 w 48"/>
                  <a:gd name="T7" fmla="*/ 0 h 145"/>
                  <a:gd name="T8" fmla="*/ 0 w 48"/>
                  <a:gd name="T9" fmla="*/ 49 h 145"/>
                  <a:gd name="T10" fmla="*/ 0 w 48"/>
                  <a:gd name="T11" fmla="*/ 139 h 145"/>
                  <a:gd name="T12" fmla="*/ 5 w 48"/>
                  <a:gd name="T13" fmla="*/ 14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145">
                    <a:moveTo>
                      <a:pt x="5" y="145"/>
                    </a:moveTo>
                    <a:cubicBezTo>
                      <a:pt x="43" y="145"/>
                      <a:pt x="43" y="145"/>
                      <a:pt x="43" y="145"/>
                    </a:cubicBezTo>
                    <a:cubicBezTo>
                      <a:pt x="46" y="145"/>
                      <a:pt x="48" y="142"/>
                      <a:pt x="48" y="139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139"/>
                      <a:pt x="0" y="139"/>
                      <a:pt x="0" y="139"/>
                    </a:cubicBezTo>
                    <a:cubicBezTo>
                      <a:pt x="0" y="142"/>
                      <a:pt x="2" y="145"/>
                      <a:pt x="5" y="1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8" name="淘宝网Chenying0907出品 230"/>
              <p:cNvSpPr/>
              <p:nvPr/>
            </p:nvSpPr>
            <p:spPr bwMode="auto">
              <a:xfrm>
                <a:off x="3938857" y="2713104"/>
                <a:ext cx="124693" cy="341550"/>
              </a:xfrm>
              <a:custGeom>
                <a:avLst/>
                <a:gdLst>
                  <a:gd name="T0" fmla="*/ 22 w 49"/>
                  <a:gd name="T1" fmla="*/ 22 h 133"/>
                  <a:gd name="T2" fmla="*/ 0 w 49"/>
                  <a:gd name="T3" fmla="*/ 0 h 133"/>
                  <a:gd name="T4" fmla="*/ 0 w 49"/>
                  <a:gd name="T5" fmla="*/ 127 h 133"/>
                  <a:gd name="T6" fmla="*/ 6 w 49"/>
                  <a:gd name="T7" fmla="*/ 133 h 133"/>
                  <a:gd name="T8" fmla="*/ 43 w 49"/>
                  <a:gd name="T9" fmla="*/ 133 h 133"/>
                  <a:gd name="T10" fmla="*/ 49 w 49"/>
                  <a:gd name="T11" fmla="*/ 127 h 133"/>
                  <a:gd name="T12" fmla="*/ 49 w 49"/>
                  <a:gd name="T13" fmla="*/ 26 h 133"/>
                  <a:gd name="T14" fmla="*/ 38 w 49"/>
                  <a:gd name="T15" fmla="*/ 29 h 133"/>
                  <a:gd name="T16" fmla="*/ 22 w 49"/>
                  <a:gd name="T17" fmla="*/ 22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9" h="133">
                    <a:moveTo>
                      <a:pt x="22" y="2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27"/>
                      <a:pt x="0" y="127"/>
                      <a:pt x="0" y="127"/>
                    </a:cubicBezTo>
                    <a:cubicBezTo>
                      <a:pt x="0" y="130"/>
                      <a:pt x="3" y="133"/>
                      <a:pt x="6" y="133"/>
                    </a:cubicBezTo>
                    <a:cubicBezTo>
                      <a:pt x="43" y="133"/>
                      <a:pt x="43" y="133"/>
                      <a:pt x="43" y="133"/>
                    </a:cubicBezTo>
                    <a:cubicBezTo>
                      <a:pt x="46" y="133"/>
                      <a:pt x="49" y="130"/>
                      <a:pt x="49" y="127"/>
                    </a:cubicBezTo>
                    <a:cubicBezTo>
                      <a:pt x="49" y="26"/>
                      <a:pt x="49" y="26"/>
                      <a:pt x="49" y="26"/>
                    </a:cubicBezTo>
                    <a:cubicBezTo>
                      <a:pt x="46" y="28"/>
                      <a:pt x="42" y="29"/>
                      <a:pt x="38" y="29"/>
                    </a:cubicBezTo>
                    <a:cubicBezTo>
                      <a:pt x="32" y="29"/>
                      <a:pt x="27" y="26"/>
                      <a:pt x="22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9" name="淘宝网Chenying0907出品 231"/>
              <p:cNvSpPr/>
              <p:nvPr/>
            </p:nvSpPr>
            <p:spPr bwMode="auto">
              <a:xfrm>
                <a:off x="4100415" y="2624193"/>
                <a:ext cx="122524" cy="430461"/>
              </a:xfrm>
              <a:custGeom>
                <a:avLst/>
                <a:gdLst>
                  <a:gd name="T0" fmla="*/ 5 w 48"/>
                  <a:gd name="T1" fmla="*/ 168 h 168"/>
                  <a:gd name="T2" fmla="*/ 43 w 48"/>
                  <a:gd name="T3" fmla="*/ 168 h 168"/>
                  <a:gd name="T4" fmla="*/ 48 w 48"/>
                  <a:gd name="T5" fmla="*/ 162 h 168"/>
                  <a:gd name="T6" fmla="*/ 48 w 48"/>
                  <a:gd name="T7" fmla="*/ 0 h 168"/>
                  <a:gd name="T8" fmla="*/ 0 w 48"/>
                  <a:gd name="T9" fmla="*/ 48 h 168"/>
                  <a:gd name="T10" fmla="*/ 0 w 48"/>
                  <a:gd name="T11" fmla="*/ 162 h 168"/>
                  <a:gd name="T12" fmla="*/ 5 w 48"/>
                  <a:gd name="T13" fmla="*/ 168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168">
                    <a:moveTo>
                      <a:pt x="5" y="168"/>
                    </a:moveTo>
                    <a:cubicBezTo>
                      <a:pt x="43" y="168"/>
                      <a:pt x="43" y="168"/>
                      <a:pt x="43" y="168"/>
                    </a:cubicBezTo>
                    <a:cubicBezTo>
                      <a:pt x="46" y="168"/>
                      <a:pt x="48" y="165"/>
                      <a:pt x="48" y="162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0" y="162"/>
                      <a:pt x="0" y="162"/>
                      <a:pt x="0" y="162"/>
                    </a:cubicBezTo>
                    <a:cubicBezTo>
                      <a:pt x="0" y="165"/>
                      <a:pt x="2" y="168"/>
                      <a:pt x="5" y="16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0" name="淘宝网Chenying0907出品 232"/>
              <p:cNvSpPr/>
              <p:nvPr/>
            </p:nvSpPr>
            <p:spPr bwMode="auto">
              <a:xfrm>
                <a:off x="4258721" y="2513596"/>
                <a:ext cx="125777" cy="541058"/>
              </a:xfrm>
              <a:custGeom>
                <a:avLst/>
                <a:gdLst>
                  <a:gd name="T0" fmla="*/ 29 w 49"/>
                  <a:gd name="T1" fmla="*/ 0 h 211"/>
                  <a:gd name="T2" fmla="*/ 0 w 49"/>
                  <a:gd name="T3" fmla="*/ 29 h 211"/>
                  <a:gd name="T4" fmla="*/ 0 w 49"/>
                  <a:gd name="T5" fmla="*/ 205 h 211"/>
                  <a:gd name="T6" fmla="*/ 6 w 49"/>
                  <a:gd name="T7" fmla="*/ 211 h 211"/>
                  <a:gd name="T8" fmla="*/ 43 w 49"/>
                  <a:gd name="T9" fmla="*/ 211 h 211"/>
                  <a:gd name="T10" fmla="*/ 49 w 49"/>
                  <a:gd name="T11" fmla="*/ 205 h 211"/>
                  <a:gd name="T12" fmla="*/ 49 w 49"/>
                  <a:gd name="T13" fmla="*/ 22 h 211"/>
                  <a:gd name="T14" fmla="*/ 29 w 49"/>
                  <a:gd name="T15" fmla="*/ 0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211">
                    <a:moveTo>
                      <a:pt x="29" y="0"/>
                    </a:moveTo>
                    <a:cubicBezTo>
                      <a:pt x="0" y="29"/>
                      <a:pt x="0" y="29"/>
                      <a:pt x="0" y="29"/>
                    </a:cubicBezTo>
                    <a:cubicBezTo>
                      <a:pt x="0" y="205"/>
                      <a:pt x="0" y="205"/>
                      <a:pt x="0" y="205"/>
                    </a:cubicBezTo>
                    <a:cubicBezTo>
                      <a:pt x="0" y="208"/>
                      <a:pt x="3" y="211"/>
                      <a:pt x="6" y="211"/>
                    </a:cubicBezTo>
                    <a:cubicBezTo>
                      <a:pt x="43" y="211"/>
                      <a:pt x="43" y="211"/>
                      <a:pt x="43" y="211"/>
                    </a:cubicBezTo>
                    <a:cubicBezTo>
                      <a:pt x="46" y="211"/>
                      <a:pt x="49" y="208"/>
                      <a:pt x="49" y="205"/>
                    </a:cubicBezTo>
                    <a:cubicBezTo>
                      <a:pt x="49" y="22"/>
                      <a:pt x="49" y="22"/>
                      <a:pt x="49" y="22"/>
                    </a:cubicBezTo>
                    <a:cubicBezTo>
                      <a:pt x="38" y="21"/>
                      <a:pt x="29" y="12"/>
                      <a:pt x="2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1" name="淘宝网Chenying0907出品 233"/>
              <p:cNvSpPr/>
              <p:nvPr/>
            </p:nvSpPr>
            <p:spPr bwMode="auto">
              <a:xfrm>
                <a:off x="3546346" y="2339026"/>
                <a:ext cx="871764" cy="610452"/>
              </a:xfrm>
              <a:custGeom>
                <a:avLst/>
                <a:gdLst>
                  <a:gd name="T0" fmla="*/ 20 w 340"/>
                  <a:gd name="T1" fmla="*/ 234 h 238"/>
                  <a:gd name="T2" fmla="*/ 140 w 340"/>
                  <a:gd name="T3" fmla="*/ 113 h 238"/>
                  <a:gd name="T4" fmla="*/ 183 w 340"/>
                  <a:gd name="T5" fmla="*/ 156 h 238"/>
                  <a:gd name="T6" fmla="*/ 199 w 340"/>
                  <a:gd name="T7" fmla="*/ 156 h 238"/>
                  <a:gd name="T8" fmla="*/ 318 w 340"/>
                  <a:gd name="T9" fmla="*/ 37 h 238"/>
                  <a:gd name="T10" fmla="*/ 318 w 340"/>
                  <a:gd name="T11" fmla="*/ 64 h 238"/>
                  <a:gd name="T12" fmla="*/ 329 w 340"/>
                  <a:gd name="T13" fmla="*/ 75 h 238"/>
                  <a:gd name="T14" fmla="*/ 340 w 340"/>
                  <a:gd name="T15" fmla="*/ 64 h 238"/>
                  <a:gd name="T16" fmla="*/ 340 w 340"/>
                  <a:gd name="T17" fmla="*/ 11 h 238"/>
                  <a:gd name="T18" fmla="*/ 337 w 340"/>
                  <a:gd name="T19" fmla="*/ 3 h 238"/>
                  <a:gd name="T20" fmla="*/ 329 w 340"/>
                  <a:gd name="T21" fmla="*/ 0 h 238"/>
                  <a:gd name="T22" fmla="*/ 276 w 340"/>
                  <a:gd name="T23" fmla="*/ 0 h 238"/>
                  <a:gd name="T24" fmla="*/ 265 w 340"/>
                  <a:gd name="T25" fmla="*/ 11 h 238"/>
                  <a:gd name="T26" fmla="*/ 276 w 340"/>
                  <a:gd name="T27" fmla="*/ 22 h 238"/>
                  <a:gd name="T28" fmla="*/ 302 w 340"/>
                  <a:gd name="T29" fmla="*/ 22 h 238"/>
                  <a:gd name="T30" fmla="*/ 191 w 340"/>
                  <a:gd name="T31" fmla="*/ 133 h 238"/>
                  <a:gd name="T32" fmla="*/ 148 w 340"/>
                  <a:gd name="T33" fmla="*/ 90 h 238"/>
                  <a:gd name="T34" fmla="*/ 133 w 340"/>
                  <a:gd name="T35" fmla="*/ 90 h 238"/>
                  <a:gd name="T36" fmla="*/ 4 w 340"/>
                  <a:gd name="T37" fmla="*/ 219 h 238"/>
                  <a:gd name="T38" fmla="*/ 4 w 340"/>
                  <a:gd name="T39" fmla="*/ 234 h 238"/>
                  <a:gd name="T40" fmla="*/ 20 w 340"/>
                  <a:gd name="T41" fmla="*/ 234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40" h="238">
                    <a:moveTo>
                      <a:pt x="20" y="234"/>
                    </a:moveTo>
                    <a:cubicBezTo>
                      <a:pt x="140" y="113"/>
                      <a:pt x="140" y="113"/>
                      <a:pt x="140" y="113"/>
                    </a:cubicBezTo>
                    <a:cubicBezTo>
                      <a:pt x="183" y="156"/>
                      <a:pt x="183" y="156"/>
                      <a:pt x="183" y="156"/>
                    </a:cubicBezTo>
                    <a:cubicBezTo>
                      <a:pt x="188" y="160"/>
                      <a:pt x="195" y="160"/>
                      <a:pt x="199" y="156"/>
                    </a:cubicBezTo>
                    <a:cubicBezTo>
                      <a:pt x="318" y="37"/>
                      <a:pt x="318" y="37"/>
                      <a:pt x="318" y="37"/>
                    </a:cubicBezTo>
                    <a:cubicBezTo>
                      <a:pt x="318" y="64"/>
                      <a:pt x="318" y="64"/>
                      <a:pt x="318" y="64"/>
                    </a:cubicBezTo>
                    <a:cubicBezTo>
                      <a:pt x="318" y="70"/>
                      <a:pt x="323" y="75"/>
                      <a:pt x="329" y="75"/>
                    </a:cubicBezTo>
                    <a:cubicBezTo>
                      <a:pt x="335" y="75"/>
                      <a:pt x="340" y="70"/>
                      <a:pt x="340" y="64"/>
                    </a:cubicBezTo>
                    <a:cubicBezTo>
                      <a:pt x="340" y="11"/>
                      <a:pt x="340" y="11"/>
                      <a:pt x="340" y="11"/>
                    </a:cubicBezTo>
                    <a:cubicBezTo>
                      <a:pt x="340" y="8"/>
                      <a:pt x="339" y="5"/>
                      <a:pt x="337" y="3"/>
                    </a:cubicBezTo>
                    <a:cubicBezTo>
                      <a:pt x="335" y="1"/>
                      <a:pt x="332" y="0"/>
                      <a:pt x="329" y="0"/>
                    </a:cubicBezTo>
                    <a:cubicBezTo>
                      <a:pt x="276" y="0"/>
                      <a:pt x="276" y="0"/>
                      <a:pt x="276" y="0"/>
                    </a:cubicBezTo>
                    <a:cubicBezTo>
                      <a:pt x="270" y="0"/>
                      <a:pt x="265" y="4"/>
                      <a:pt x="265" y="11"/>
                    </a:cubicBezTo>
                    <a:cubicBezTo>
                      <a:pt x="265" y="17"/>
                      <a:pt x="270" y="22"/>
                      <a:pt x="276" y="22"/>
                    </a:cubicBezTo>
                    <a:cubicBezTo>
                      <a:pt x="302" y="22"/>
                      <a:pt x="302" y="22"/>
                      <a:pt x="302" y="22"/>
                    </a:cubicBezTo>
                    <a:cubicBezTo>
                      <a:pt x="191" y="133"/>
                      <a:pt x="191" y="133"/>
                      <a:pt x="191" y="133"/>
                    </a:cubicBezTo>
                    <a:cubicBezTo>
                      <a:pt x="148" y="90"/>
                      <a:pt x="148" y="90"/>
                      <a:pt x="148" y="90"/>
                    </a:cubicBezTo>
                    <a:cubicBezTo>
                      <a:pt x="144" y="86"/>
                      <a:pt x="137" y="86"/>
                      <a:pt x="133" y="90"/>
                    </a:cubicBezTo>
                    <a:cubicBezTo>
                      <a:pt x="4" y="219"/>
                      <a:pt x="4" y="219"/>
                      <a:pt x="4" y="219"/>
                    </a:cubicBezTo>
                    <a:cubicBezTo>
                      <a:pt x="0" y="223"/>
                      <a:pt x="0" y="230"/>
                      <a:pt x="4" y="234"/>
                    </a:cubicBezTo>
                    <a:cubicBezTo>
                      <a:pt x="8" y="238"/>
                      <a:pt x="15" y="238"/>
                      <a:pt x="20" y="2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52" name="淘宝网Chenying0907出品 51"/>
          <p:cNvGrpSpPr/>
          <p:nvPr/>
        </p:nvGrpSpPr>
        <p:grpSpPr>
          <a:xfrm>
            <a:off x="3912643" y="752738"/>
            <a:ext cx="1314630" cy="1314956"/>
            <a:chOff x="1041891" y="2887277"/>
            <a:chExt cx="1036261" cy="1036518"/>
          </a:xfrm>
        </p:grpSpPr>
        <p:sp>
          <p:nvSpPr>
            <p:cNvPr id="53" name="Oval 53"/>
            <p:cNvSpPr>
              <a:spLocks noChangeArrowheads="1"/>
            </p:cNvSpPr>
            <p:nvPr/>
          </p:nvSpPr>
          <p:spPr bwMode="auto">
            <a:xfrm>
              <a:off x="1041891" y="2887277"/>
              <a:ext cx="1036261" cy="1036518"/>
            </a:xfrm>
            <a:prstGeom prst="ellipse">
              <a:avLst/>
            </a:prstGeom>
            <a:solidFill>
              <a:srgbClr val="72CD4F"/>
            </a:solidFill>
            <a:ln w="88900">
              <a:gradFill flip="none" rotWithShape="1">
                <a:gsLst>
                  <a:gs pos="0">
                    <a:srgbClr val="FFFFFF"/>
                  </a:gs>
                  <a:gs pos="100000">
                    <a:srgbClr val="D9D9DA"/>
                  </a:gs>
                </a:gsLst>
                <a:lin ang="2700000" scaled="0"/>
                <a:tileRect/>
              </a:gradFill>
            </a:ln>
            <a:effectLst>
              <a:outerShdw blurRad="279400" dist="76200" dir="2700000" sx="101000" sy="101000" algn="tl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44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4" name="Text Box 58"/>
            <p:cNvSpPr txBox="1">
              <a:spLocks noChangeArrowheads="1"/>
            </p:cNvSpPr>
            <p:nvPr/>
          </p:nvSpPr>
          <p:spPr bwMode="auto">
            <a:xfrm>
              <a:off x="1177282" y="3069495"/>
              <a:ext cx="782803" cy="6361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zh-CN" altLang="en-US" sz="48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二</a:t>
              </a:r>
              <a:endParaRPr lang="zh-CN" altLang="en-US" sz="4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pic>
        <p:nvPicPr>
          <p:cNvPr id="55" name="淘宝网Chenying0907出品 54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91" b="45368"/>
          <a:stretch>
            <a:fillRect/>
          </a:stretch>
        </p:blipFill>
        <p:spPr>
          <a:xfrm>
            <a:off x="1" y="2499742"/>
            <a:ext cx="2051719" cy="2643757"/>
          </a:xfrm>
          <a:prstGeom prst="rect">
            <a:avLst/>
          </a:prstGeom>
        </p:spPr>
      </p:pic>
      <p:pic>
        <p:nvPicPr>
          <p:cNvPr id="56" name="淘宝网Chenying0907出品 5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91" b="45368"/>
          <a:stretch>
            <a:fillRect/>
          </a:stretch>
        </p:blipFill>
        <p:spPr>
          <a:xfrm rot="10800000">
            <a:off x="7960906" y="2454"/>
            <a:ext cx="1187332" cy="13741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6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878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4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170" name="Picture 6" descr="Picture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14513" y="1883569"/>
            <a:ext cx="5747147" cy="230862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7" name="Oval 32" descr="boss"/>
          <p:cNvSpPr>
            <a:spLocks noChangeArrowheads="1"/>
          </p:cNvSpPr>
          <p:nvPr/>
        </p:nvSpPr>
        <p:spPr bwMode="auto">
          <a:xfrm>
            <a:off x="4913710" y="1431131"/>
            <a:ext cx="895350" cy="1194197"/>
          </a:xfrm>
          <a:prstGeom prst="ellipse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rgbClr val="C0C0C0"/>
            </a:solidFill>
            <a:round/>
          </a:ln>
          <a:effectLst>
            <a:outerShdw dist="17961" dir="2700000" algn="ctr" rotWithShape="0">
              <a:srgbClr val="737373"/>
            </a:outerShdw>
          </a:effectLst>
        </p:spPr>
        <p:txBody>
          <a:bodyPr wrap="none" lIns="68571" tIns="34286" rIns="68571" bIns="34286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148" name="Oval 30" descr="jinling"/>
          <p:cNvSpPr>
            <a:spLocks noChangeArrowheads="1"/>
          </p:cNvSpPr>
          <p:nvPr/>
        </p:nvSpPr>
        <p:spPr bwMode="auto">
          <a:xfrm>
            <a:off x="6326981" y="785813"/>
            <a:ext cx="895350" cy="1194197"/>
          </a:xfrm>
          <a:prstGeom prst="ellipse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solidFill>
              <a:srgbClr val="C0C0C0"/>
            </a:solidFill>
            <a:round/>
          </a:ln>
          <a:effectLst>
            <a:outerShdw dist="17961" dir="2700000" algn="ctr" rotWithShape="0">
              <a:srgbClr val="737373"/>
            </a:outerShdw>
          </a:effectLst>
        </p:spPr>
        <p:txBody>
          <a:bodyPr wrap="none" lIns="68571" tIns="34286" rIns="68571" bIns="34286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149" name="Oval 25" descr="student"/>
          <p:cNvSpPr>
            <a:spLocks noChangeArrowheads="1"/>
          </p:cNvSpPr>
          <p:nvPr/>
        </p:nvSpPr>
        <p:spPr bwMode="auto">
          <a:xfrm>
            <a:off x="2209800" y="2682479"/>
            <a:ext cx="895350" cy="1194197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solidFill>
              <a:srgbClr val="C0C0C0"/>
            </a:solidFill>
            <a:round/>
          </a:ln>
          <a:effectLst>
            <a:outerShdw dist="17961" dir="2700000" algn="ctr" rotWithShape="0">
              <a:srgbClr val="737373"/>
            </a:outerShdw>
          </a:effectLst>
        </p:spPr>
        <p:txBody>
          <a:bodyPr wrap="none" lIns="68571" tIns="34286" rIns="68571" bIns="34286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150" name="Oval 27" descr="lanling"/>
          <p:cNvSpPr>
            <a:spLocks noChangeArrowheads="1"/>
          </p:cNvSpPr>
          <p:nvPr/>
        </p:nvSpPr>
        <p:spPr bwMode="auto">
          <a:xfrm>
            <a:off x="3540919" y="2077641"/>
            <a:ext cx="896541" cy="1194197"/>
          </a:xfrm>
          <a:prstGeom prst="ellipse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solidFill>
              <a:srgbClr val="C0C0C0"/>
            </a:solidFill>
            <a:round/>
          </a:ln>
          <a:effectLst>
            <a:outerShdw dist="17961" dir="2700000" algn="ctr" rotWithShape="0">
              <a:srgbClr val="737373"/>
            </a:outerShdw>
          </a:effectLst>
        </p:spPr>
        <p:txBody>
          <a:bodyPr wrap="none" lIns="68571" tIns="34286" rIns="68571" bIns="34286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1625204" y="4579144"/>
            <a:ext cx="1768079" cy="223520"/>
          </a:xfrm>
          <a:prstGeom prst="rect">
            <a:avLst/>
          </a:prstGeom>
          <a:noFill/>
          <a:ln w="9525">
            <a:noFill/>
            <a:miter lim="800000"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lIns="68571" tIns="34286" rIns="68571" bIns="34286">
            <a:spAutoFit/>
          </a:bodyPr>
          <a:lstStyle/>
          <a:p>
            <a:pPr marR="0" algn="ctr" defTabSz="914400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zh-CN" altLang="en-US" sz="1015" b="1" kern="1200" cap="none" spc="0" normalizeH="0" baseline="0" noProof="0" dirty="0">
                <a:latin typeface="微软雅黑" panose="020B0503020204020204" charset="-122"/>
                <a:ea typeface="微软雅黑" panose="020B0503020204020204" charset="-122"/>
                <a:cs typeface="+mn-cs"/>
              </a:rPr>
              <a:t>聚焦视线</a:t>
            </a:r>
            <a:endParaRPr kumimoji="0" lang="zh-CN" altLang="en-US" sz="1015" b="1" kern="1200" cap="none" spc="0" normalizeH="0" baseline="0" noProof="0" dirty="0"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3125391" y="3827860"/>
            <a:ext cx="1666875" cy="223520"/>
          </a:xfrm>
          <a:prstGeom prst="rect">
            <a:avLst/>
          </a:prstGeom>
          <a:noFill/>
          <a:ln w="9525">
            <a:noFill/>
            <a:miter lim="800000"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lIns="68571" tIns="34286" rIns="68571" bIns="34286">
            <a:spAutoFit/>
          </a:bodyPr>
          <a:lstStyle/>
          <a:p>
            <a:pPr marR="0" algn="ctr" defTabSz="914400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zh-CN" altLang="en-US" sz="1015" b="1" kern="1200" cap="none" spc="0" normalizeH="0" baseline="0" noProof="0" dirty="0">
                <a:latin typeface="微软雅黑" panose="020B0503020204020204" charset="-122"/>
                <a:ea typeface="微软雅黑" panose="020B0503020204020204" charset="-122"/>
                <a:cs typeface="+mn-cs"/>
              </a:rPr>
              <a:t>引领路演思路</a:t>
            </a:r>
            <a:endParaRPr kumimoji="0" lang="zh-CN" altLang="en-US" sz="1015" b="1" kern="1200" cap="none" spc="0" normalizeH="0" baseline="0" noProof="0" dirty="0"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4719638" y="3100388"/>
            <a:ext cx="1695450" cy="223520"/>
          </a:xfrm>
          <a:prstGeom prst="rect">
            <a:avLst/>
          </a:prstGeom>
          <a:noFill/>
          <a:ln w="9525">
            <a:noFill/>
            <a:miter lim="800000"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lIns="68571" tIns="34286" rIns="68571" bIns="34286">
            <a:spAutoFit/>
          </a:bodyPr>
          <a:lstStyle/>
          <a:p>
            <a:pPr marR="0" algn="ctr" defTabSz="914400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zh-CN" altLang="en-US" sz="1015" b="1" kern="1200" cap="none" spc="0" normalizeH="0" baseline="0" noProof="0" dirty="0">
                <a:latin typeface="微软雅黑" panose="020B0503020204020204" charset="-122"/>
                <a:ea typeface="微软雅黑" panose="020B0503020204020204" charset="-122"/>
                <a:cs typeface="+mn-cs"/>
              </a:rPr>
              <a:t>表达计划书重点</a:t>
            </a:r>
            <a:endParaRPr kumimoji="0" lang="zh-CN" altLang="en-US" sz="1015" b="1" kern="1200" cap="none" spc="0" normalizeH="0" baseline="0" noProof="0" dirty="0"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6359129" y="2359819"/>
            <a:ext cx="1266825" cy="223520"/>
          </a:xfrm>
          <a:prstGeom prst="rect">
            <a:avLst/>
          </a:prstGeom>
          <a:noFill/>
          <a:ln w="9525">
            <a:noFill/>
            <a:miter lim="800000"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lIns="68571" tIns="34286" rIns="68571" bIns="34286">
            <a:spAutoFit/>
          </a:bodyPr>
          <a:lstStyle/>
          <a:p>
            <a:pPr marR="0" defTabSz="914400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zh-CN" altLang="en-US" sz="1015" b="1" kern="1200" cap="none" spc="0" normalizeH="0" baseline="0" noProof="0" dirty="0">
                <a:latin typeface="微软雅黑" panose="020B0503020204020204" charset="-122"/>
                <a:ea typeface="微软雅黑" panose="020B0503020204020204" charset="-122"/>
                <a:cs typeface="+mn-cs"/>
              </a:rPr>
              <a:t>准确传达信息</a:t>
            </a:r>
            <a:endParaRPr kumimoji="0" lang="zh-CN" altLang="en-US" sz="1015" b="1" kern="1200" cap="none" spc="0" normalizeH="0" baseline="0" noProof="0" dirty="0"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AutoShape 37"/>
          <p:cNvSpPr>
            <a:spLocks noChangeArrowheads="1"/>
          </p:cNvSpPr>
          <p:nvPr/>
        </p:nvSpPr>
        <p:spPr bwMode="auto">
          <a:xfrm>
            <a:off x="2135981" y="4202906"/>
            <a:ext cx="676275" cy="317897"/>
          </a:xfrm>
          <a:prstGeom prst="roundRect">
            <a:avLst>
              <a:gd name="adj" fmla="val 16667"/>
            </a:avLst>
          </a:prstGeom>
          <a:solidFill>
            <a:schemeClr val="accent6">
              <a:lumMod val="75000"/>
            </a:schemeClr>
          </a:solidFill>
          <a:ln w="9525">
            <a:noFill/>
            <a:rou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lIns="68571" tIns="34286" rIns="68571" bIns="34286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5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聚焦</a:t>
            </a:r>
            <a:endParaRPr kumimoji="0" lang="zh-CN" altLang="en-US" sz="15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2" name="AutoShape 38"/>
          <p:cNvSpPr>
            <a:spLocks noChangeArrowheads="1"/>
          </p:cNvSpPr>
          <p:nvPr/>
        </p:nvSpPr>
        <p:spPr bwMode="auto">
          <a:xfrm>
            <a:off x="3615929" y="3482579"/>
            <a:ext cx="676275" cy="317897"/>
          </a:xfrm>
          <a:prstGeom prst="roundRect">
            <a:avLst>
              <a:gd name="adj" fmla="val 16667"/>
            </a:avLst>
          </a:prstGeom>
          <a:solidFill>
            <a:schemeClr val="accent6">
              <a:lumMod val="75000"/>
            </a:schemeClr>
          </a:solidFill>
          <a:ln w="9525">
            <a:noFill/>
            <a:rou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lIns="68571" tIns="34286" rIns="68571" bIns="34286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5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引领</a:t>
            </a:r>
            <a:endParaRPr kumimoji="0" lang="zh-CN" altLang="en-US" sz="15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3" name="AutoShape 39"/>
          <p:cNvSpPr>
            <a:spLocks noChangeArrowheads="1"/>
          </p:cNvSpPr>
          <p:nvPr/>
        </p:nvSpPr>
        <p:spPr bwMode="auto">
          <a:xfrm>
            <a:off x="5095875" y="2762250"/>
            <a:ext cx="677466" cy="317897"/>
          </a:xfrm>
          <a:prstGeom prst="roundRect">
            <a:avLst>
              <a:gd name="adj" fmla="val 16667"/>
            </a:avLst>
          </a:prstGeom>
          <a:solidFill>
            <a:schemeClr val="accent6">
              <a:lumMod val="75000"/>
            </a:schemeClr>
          </a:solidFill>
          <a:ln w="9525">
            <a:noFill/>
            <a:rou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lIns="68571" tIns="34286" rIns="68571" bIns="34286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5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重点</a:t>
            </a:r>
            <a:endParaRPr kumimoji="0" lang="zh-CN" altLang="en-US" sz="15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4" name="AutoShape 40"/>
          <p:cNvSpPr>
            <a:spLocks noChangeArrowheads="1"/>
          </p:cNvSpPr>
          <p:nvPr/>
        </p:nvSpPr>
        <p:spPr bwMode="auto">
          <a:xfrm>
            <a:off x="6577013" y="2041922"/>
            <a:ext cx="676275" cy="317897"/>
          </a:xfrm>
          <a:prstGeom prst="roundRect">
            <a:avLst>
              <a:gd name="adj" fmla="val 16667"/>
            </a:avLst>
          </a:prstGeom>
          <a:solidFill>
            <a:schemeClr val="accent6">
              <a:lumMod val="75000"/>
            </a:schemeClr>
          </a:solidFill>
          <a:ln w="9525">
            <a:noFill/>
            <a:rou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lIns="68571" tIns="34286" rIns="68571" bIns="34286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5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传达</a:t>
            </a:r>
            <a:endParaRPr kumimoji="0" lang="zh-CN" altLang="en-US" sz="15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标题 34"/>
          <p:cNvSpPr txBox="1"/>
          <p:nvPr/>
        </p:nvSpPr>
        <p:spPr>
          <a:xfrm>
            <a:off x="1485900" y="0"/>
            <a:ext cx="6172200" cy="85725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R="0" algn="ctr" defTabSz="914400" eaLnBrk="0" hangingPunct="0">
              <a:buClrTx/>
              <a:buSzTx/>
              <a:buFontTx/>
              <a:buNone/>
              <a:defRPr/>
            </a:pPr>
            <a:r>
              <a:rPr kumimoji="0" lang="zh-CN" altLang="en-US" sz="3600" kern="1200" cap="none" spc="0" normalizeH="0" baseline="0" noProof="0" dirty="0">
                <a:latin typeface="微软雅黑" panose="020B0503020204020204" charset="-122"/>
                <a:ea typeface="微软雅黑" panose="020B0503020204020204" charset="-122"/>
                <a:cs typeface="+mj-cs"/>
              </a:rPr>
              <a:t>别被</a:t>
            </a:r>
            <a:r>
              <a:rPr kumimoji="0" lang="en-US" altLang="zh-CN" sz="3600" kern="1200" cap="none" spc="0" normalizeH="0" baseline="0" noProof="0" dirty="0">
                <a:latin typeface="微软雅黑" panose="020B0503020204020204" charset="-122"/>
                <a:ea typeface="微软雅黑" panose="020B0503020204020204" charset="-122"/>
                <a:cs typeface="+mj-cs"/>
              </a:rPr>
              <a:t>PPT</a:t>
            </a:r>
            <a:r>
              <a:rPr kumimoji="0" lang="zh-CN" altLang="en-US" sz="3600" kern="1200" cap="none" spc="0" normalizeH="0" baseline="0" noProof="0" dirty="0">
                <a:latin typeface="微软雅黑" panose="020B0503020204020204" charset="-122"/>
                <a:ea typeface="微软雅黑" panose="020B0503020204020204" charset="-122"/>
                <a:cs typeface="+mj-cs"/>
              </a:rPr>
              <a:t>绑架</a:t>
            </a:r>
            <a:endParaRPr kumimoji="0" lang="zh-CN" altLang="en-US" sz="3600" kern="1200" cap="none" spc="0" normalizeH="0" baseline="0" noProof="0" dirty="0"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612877" y="399934"/>
            <a:ext cx="29768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一句话说清楚商业计划书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2" name="淘宝网Chenying0907出品 14"/>
          <p:cNvSpPr/>
          <p:nvPr/>
        </p:nvSpPr>
        <p:spPr>
          <a:xfrm flipV="1">
            <a:off x="-12343" y="2751947"/>
            <a:ext cx="3171816" cy="189637"/>
          </a:xfrm>
          <a:custGeom>
            <a:avLst/>
            <a:gdLst/>
            <a:ahLst/>
            <a:cxnLst/>
            <a:rect l="l" t="t" r="r" b="b"/>
            <a:pathLst>
              <a:path w="4571707" h="242218">
                <a:moveTo>
                  <a:pt x="0" y="242218"/>
                </a:moveTo>
                <a:lnTo>
                  <a:pt x="4571707" y="242218"/>
                </a:lnTo>
                <a:lnTo>
                  <a:pt x="4571707" y="0"/>
                </a:lnTo>
                <a:lnTo>
                  <a:pt x="0" y="0"/>
                </a:lnTo>
                <a:close/>
              </a:path>
            </a:pathLst>
          </a:custGeom>
          <a:solidFill>
            <a:srgbClr val="B1D153"/>
          </a:solidFill>
          <a:ln w="25400" cap="flat" cmpd="sng" algn="ctr">
            <a:noFill/>
            <a:prstDash val="solid"/>
          </a:ln>
          <a:effectLst/>
        </p:spPr>
        <p:txBody>
          <a:bodyPr lIns="70564" tIns="35282" rIns="70564" bIns="35282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</p:txBody>
      </p:sp>
      <p:grpSp>
        <p:nvGrpSpPr>
          <p:cNvPr id="53" name="淘宝网Chenying0907出品 52"/>
          <p:cNvGrpSpPr/>
          <p:nvPr/>
        </p:nvGrpSpPr>
        <p:grpSpPr>
          <a:xfrm>
            <a:off x="2476931" y="2753049"/>
            <a:ext cx="1352299" cy="1349513"/>
            <a:chOff x="3225639" y="4543564"/>
            <a:chExt cx="1752329" cy="1748619"/>
          </a:xfrm>
        </p:grpSpPr>
        <p:sp>
          <p:nvSpPr>
            <p:cNvPr id="54" name="淘宝网Chenying0907出品 53"/>
            <p:cNvSpPr/>
            <p:nvPr/>
          </p:nvSpPr>
          <p:spPr>
            <a:xfrm flipV="1">
              <a:off x="3225639" y="4543565"/>
              <a:ext cx="1735762" cy="1734334"/>
            </a:xfrm>
            <a:prstGeom prst="ellipse">
              <a:avLst/>
            </a:prstGeom>
            <a:solidFill>
              <a:sysClr val="windowText" lastClr="000000">
                <a:lumMod val="75000"/>
                <a:lumOff val="2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5" name="淘宝网Chenying0907出品 54"/>
            <p:cNvSpPr/>
            <p:nvPr/>
          </p:nvSpPr>
          <p:spPr>
            <a:xfrm rot="10800000" flipV="1">
              <a:off x="3467830" y="4786206"/>
              <a:ext cx="1284515" cy="1284516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tIns="36000" anchor="ctr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100" b="1" i="0" u="none" strike="noStrike" kern="0" cap="none" spc="0" normalizeH="0" baseline="0" noProof="0" dirty="0">
                  <a:ln>
                    <a:noFill/>
                  </a:ln>
                  <a:solidFill>
                    <a:srgbClr val="00B5AC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</a:rPr>
                <a:t>02</a:t>
              </a:r>
              <a:endParaRPr kumimoji="0" lang="zh-CN" altLang="en-US" sz="3100" b="1" i="0" u="none" strike="noStrike" kern="0" cap="none" spc="0" normalizeH="0" baseline="0" noProof="0" dirty="0">
                <a:ln>
                  <a:noFill/>
                </a:ln>
                <a:solidFill>
                  <a:srgbClr val="00B5AC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6" name="淘宝网Chenying0907出品 7"/>
            <p:cNvSpPr/>
            <p:nvPr/>
          </p:nvSpPr>
          <p:spPr>
            <a:xfrm flipV="1">
              <a:off x="3225639" y="4543564"/>
              <a:ext cx="1752329" cy="1748619"/>
            </a:xfrm>
            <a:custGeom>
              <a:avLst/>
              <a:gdLst/>
              <a:ahLst/>
              <a:cxnLst/>
              <a:rect l="l" t="t" r="r" b="b"/>
              <a:pathLst>
                <a:path w="1912832" h="1912832">
                  <a:moveTo>
                    <a:pt x="935980" y="1911800"/>
                  </a:moveTo>
                  <a:lnTo>
                    <a:pt x="976853" y="1911800"/>
                  </a:lnTo>
                  <a:cubicBezTo>
                    <a:pt x="970069" y="1912760"/>
                    <a:pt x="963251" y="1912832"/>
                    <a:pt x="956416" y="1912832"/>
                  </a:cubicBezTo>
                  <a:close/>
                  <a:moveTo>
                    <a:pt x="956416" y="0"/>
                  </a:moveTo>
                  <a:cubicBezTo>
                    <a:pt x="1484630" y="0"/>
                    <a:pt x="1912832" y="428202"/>
                    <a:pt x="1912832" y="956416"/>
                  </a:cubicBezTo>
                  <a:cubicBezTo>
                    <a:pt x="1912832" y="1170689"/>
                    <a:pt x="1842369" y="1368505"/>
                    <a:pt x="1720739" y="1526006"/>
                  </a:cubicBezTo>
                  <a:lnTo>
                    <a:pt x="1349730" y="1526006"/>
                  </a:lnTo>
                  <a:cubicBezTo>
                    <a:pt x="1540498" y="1399457"/>
                    <a:pt x="1666032" y="1182682"/>
                    <a:pt x="1666032" y="936587"/>
                  </a:cubicBezTo>
                  <a:cubicBezTo>
                    <a:pt x="1666032" y="545494"/>
                    <a:pt x="1348988" y="228450"/>
                    <a:pt x="957895" y="228450"/>
                  </a:cubicBezTo>
                  <a:cubicBezTo>
                    <a:pt x="566802" y="228450"/>
                    <a:pt x="249758" y="545494"/>
                    <a:pt x="249758" y="936587"/>
                  </a:cubicBezTo>
                  <a:cubicBezTo>
                    <a:pt x="249758" y="1182682"/>
                    <a:pt x="375293" y="1399457"/>
                    <a:pt x="566061" y="1526006"/>
                  </a:cubicBezTo>
                  <a:lnTo>
                    <a:pt x="192094" y="1526006"/>
                  </a:lnTo>
                  <a:cubicBezTo>
                    <a:pt x="70464" y="1368505"/>
                    <a:pt x="0" y="1170689"/>
                    <a:pt x="0" y="956416"/>
                  </a:cubicBezTo>
                  <a:cubicBezTo>
                    <a:pt x="0" y="428202"/>
                    <a:pt x="428202" y="0"/>
                    <a:pt x="956416" y="0"/>
                  </a:cubicBezTo>
                  <a:close/>
                </a:path>
              </a:pathLst>
            </a:custGeom>
            <a:solidFill>
              <a:srgbClr val="B1D153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57" name="淘宝网Chenying0907出品 14"/>
          <p:cNvSpPr/>
          <p:nvPr/>
        </p:nvSpPr>
        <p:spPr>
          <a:xfrm>
            <a:off x="-12343" y="2337457"/>
            <a:ext cx="5481737" cy="189637"/>
          </a:xfrm>
          <a:custGeom>
            <a:avLst/>
            <a:gdLst/>
            <a:ahLst/>
            <a:cxnLst/>
            <a:rect l="l" t="t" r="r" b="b"/>
            <a:pathLst>
              <a:path w="4571707" h="242218">
                <a:moveTo>
                  <a:pt x="0" y="0"/>
                </a:moveTo>
                <a:lnTo>
                  <a:pt x="4571707" y="0"/>
                </a:lnTo>
                <a:lnTo>
                  <a:pt x="4571707" y="242218"/>
                </a:lnTo>
                <a:lnTo>
                  <a:pt x="0" y="242218"/>
                </a:lnTo>
                <a:close/>
              </a:path>
            </a:pathLst>
          </a:custGeom>
          <a:solidFill>
            <a:srgbClr val="72CD4F"/>
          </a:solidFill>
          <a:ln w="25400" cap="flat" cmpd="sng" algn="ctr">
            <a:noFill/>
            <a:prstDash val="solid"/>
          </a:ln>
          <a:effectLst/>
        </p:spPr>
        <p:txBody>
          <a:bodyPr lIns="70564" tIns="35282" rIns="70564" bIns="35282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</p:txBody>
      </p:sp>
      <p:grpSp>
        <p:nvGrpSpPr>
          <p:cNvPr id="58" name="淘宝网Chenying0907出品 57"/>
          <p:cNvGrpSpPr/>
          <p:nvPr/>
        </p:nvGrpSpPr>
        <p:grpSpPr>
          <a:xfrm>
            <a:off x="4719054" y="1197426"/>
            <a:ext cx="1339514" cy="1341796"/>
            <a:chOff x="6131016" y="674750"/>
            <a:chExt cx="1735762" cy="1738620"/>
          </a:xfrm>
        </p:grpSpPr>
        <p:sp>
          <p:nvSpPr>
            <p:cNvPr id="59" name="淘宝网Chenying0907出品 58"/>
            <p:cNvSpPr/>
            <p:nvPr/>
          </p:nvSpPr>
          <p:spPr>
            <a:xfrm>
              <a:off x="6131016" y="674750"/>
              <a:ext cx="1735762" cy="1735763"/>
            </a:xfrm>
            <a:prstGeom prst="ellipse">
              <a:avLst/>
            </a:prstGeom>
            <a:solidFill>
              <a:sysClr val="windowText" lastClr="000000">
                <a:lumMod val="75000"/>
                <a:lumOff val="2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0" name="淘宝网Chenying0907出品 59"/>
            <p:cNvSpPr/>
            <p:nvPr/>
          </p:nvSpPr>
          <p:spPr>
            <a:xfrm>
              <a:off x="6373207" y="882392"/>
              <a:ext cx="1284515" cy="1284516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tIns="3600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100" b="1" i="0" u="none" strike="noStrike" kern="0" cap="none" spc="0" normalizeH="0" baseline="0" noProof="0" dirty="0">
                  <a:ln>
                    <a:noFill/>
                  </a:ln>
                  <a:solidFill>
                    <a:srgbClr val="57C873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</a:rPr>
                <a:t>01</a:t>
              </a:r>
              <a:endParaRPr kumimoji="0" lang="zh-CN" altLang="en-US" sz="3100" b="1" i="0" u="none" strike="noStrike" kern="0" cap="none" spc="0" normalizeH="0" baseline="0" noProof="0" dirty="0">
                <a:ln>
                  <a:noFill/>
                </a:ln>
                <a:solidFill>
                  <a:srgbClr val="57C873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1" name="淘宝网Chenying0907出品 7"/>
            <p:cNvSpPr/>
            <p:nvPr/>
          </p:nvSpPr>
          <p:spPr>
            <a:xfrm>
              <a:off x="6131016" y="677607"/>
              <a:ext cx="1735762" cy="1735763"/>
            </a:xfrm>
            <a:custGeom>
              <a:avLst/>
              <a:gdLst/>
              <a:ahLst/>
              <a:cxnLst/>
              <a:rect l="l" t="t" r="r" b="b"/>
              <a:pathLst>
                <a:path w="1912832" h="1912832">
                  <a:moveTo>
                    <a:pt x="935980" y="1911800"/>
                  </a:moveTo>
                  <a:lnTo>
                    <a:pt x="976853" y="1911800"/>
                  </a:lnTo>
                  <a:cubicBezTo>
                    <a:pt x="970069" y="1912760"/>
                    <a:pt x="963251" y="1912832"/>
                    <a:pt x="956416" y="1912832"/>
                  </a:cubicBezTo>
                  <a:close/>
                  <a:moveTo>
                    <a:pt x="956416" y="0"/>
                  </a:moveTo>
                  <a:cubicBezTo>
                    <a:pt x="1484630" y="0"/>
                    <a:pt x="1912832" y="428202"/>
                    <a:pt x="1912832" y="956416"/>
                  </a:cubicBezTo>
                  <a:cubicBezTo>
                    <a:pt x="1912832" y="1170689"/>
                    <a:pt x="1842369" y="1368505"/>
                    <a:pt x="1720739" y="1526006"/>
                  </a:cubicBezTo>
                  <a:lnTo>
                    <a:pt x="1349730" y="1526006"/>
                  </a:lnTo>
                  <a:cubicBezTo>
                    <a:pt x="1540498" y="1399457"/>
                    <a:pt x="1666032" y="1182682"/>
                    <a:pt x="1666032" y="936587"/>
                  </a:cubicBezTo>
                  <a:cubicBezTo>
                    <a:pt x="1666032" y="545494"/>
                    <a:pt x="1348988" y="228450"/>
                    <a:pt x="957895" y="228450"/>
                  </a:cubicBezTo>
                  <a:cubicBezTo>
                    <a:pt x="566802" y="228450"/>
                    <a:pt x="249758" y="545494"/>
                    <a:pt x="249758" y="936587"/>
                  </a:cubicBezTo>
                  <a:cubicBezTo>
                    <a:pt x="249758" y="1182682"/>
                    <a:pt x="375293" y="1399457"/>
                    <a:pt x="566061" y="1526006"/>
                  </a:cubicBezTo>
                  <a:lnTo>
                    <a:pt x="192094" y="1526006"/>
                  </a:lnTo>
                  <a:cubicBezTo>
                    <a:pt x="70464" y="1368505"/>
                    <a:pt x="0" y="1170689"/>
                    <a:pt x="0" y="956416"/>
                  </a:cubicBezTo>
                  <a:cubicBezTo>
                    <a:pt x="0" y="428202"/>
                    <a:pt x="428202" y="0"/>
                    <a:pt x="956416" y="0"/>
                  </a:cubicBezTo>
                  <a:close/>
                </a:path>
              </a:pathLst>
            </a:custGeom>
            <a:solidFill>
              <a:srgbClr val="72CD4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62" name="淘宝网Chenying0907出品 14"/>
          <p:cNvSpPr/>
          <p:nvPr/>
        </p:nvSpPr>
        <p:spPr>
          <a:xfrm flipV="1">
            <a:off x="4691380" y="2751455"/>
            <a:ext cx="4451985" cy="189865"/>
          </a:xfrm>
          <a:custGeom>
            <a:avLst/>
            <a:gdLst/>
            <a:ahLst/>
            <a:cxnLst/>
            <a:rect l="l" t="t" r="r" b="b"/>
            <a:pathLst>
              <a:path w="4571707" h="242218">
                <a:moveTo>
                  <a:pt x="0" y="242218"/>
                </a:moveTo>
                <a:lnTo>
                  <a:pt x="4571707" y="242218"/>
                </a:lnTo>
                <a:lnTo>
                  <a:pt x="4571707" y="0"/>
                </a:lnTo>
                <a:lnTo>
                  <a:pt x="0" y="0"/>
                </a:lnTo>
                <a:close/>
              </a:path>
            </a:pathLst>
          </a:custGeom>
          <a:solidFill>
            <a:srgbClr val="57C873"/>
          </a:solidFill>
          <a:ln w="25400" cap="flat" cmpd="sng" algn="ctr">
            <a:noFill/>
            <a:prstDash val="solid"/>
          </a:ln>
          <a:effectLst/>
        </p:spPr>
        <p:txBody>
          <a:bodyPr lIns="70564" tIns="35282" rIns="70564" bIns="35282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</p:txBody>
      </p:sp>
      <p:grpSp>
        <p:nvGrpSpPr>
          <p:cNvPr id="63" name="淘宝网Chenying0907出品 62"/>
          <p:cNvGrpSpPr/>
          <p:nvPr/>
        </p:nvGrpSpPr>
        <p:grpSpPr>
          <a:xfrm>
            <a:off x="4021662" y="2751947"/>
            <a:ext cx="1339514" cy="1339591"/>
            <a:chOff x="5227325" y="4542136"/>
            <a:chExt cx="1735762" cy="1735763"/>
          </a:xfrm>
        </p:grpSpPr>
        <p:sp>
          <p:nvSpPr>
            <p:cNvPr id="64" name="淘宝网Chenying0907出品 63"/>
            <p:cNvSpPr/>
            <p:nvPr/>
          </p:nvSpPr>
          <p:spPr>
            <a:xfrm flipV="1">
              <a:off x="5227325" y="4543565"/>
              <a:ext cx="1735762" cy="1734334"/>
            </a:xfrm>
            <a:prstGeom prst="ellipse">
              <a:avLst/>
            </a:prstGeom>
            <a:solidFill>
              <a:sysClr val="windowText" lastClr="000000">
                <a:lumMod val="75000"/>
                <a:lumOff val="2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5" name="淘宝网Chenying0907出品 64"/>
            <p:cNvSpPr/>
            <p:nvPr/>
          </p:nvSpPr>
          <p:spPr>
            <a:xfrm rot="10800000" flipV="1">
              <a:off x="5469516" y="4786206"/>
              <a:ext cx="1284515" cy="1284516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tIns="3600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100" b="1" i="0" u="none" strike="noStrike" kern="0" cap="none" spc="0" normalizeH="0" baseline="0" noProof="0" dirty="0">
                  <a:ln>
                    <a:noFill/>
                  </a:ln>
                  <a:solidFill>
                    <a:srgbClr val="57C873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</a:rPr>
                <a:t>03</a:t>
              </a:r>
              <a:endParaRPr kumimoji="0" lang="zh-CN" altLang="en-US" sz="3100" b="1" i="0" u="none" strike="noStrike" kern="0" cap="none" spc="0" normalizeH="0" baseline="0" noProof="0" dirty="0">
                <a:ln>
                  <a:noFill/>
                </a:ln>
                <a:solidFill>
                  <a:srgbClr val="57C873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6" name="淘宝网Chenying0907出品 7"/>
            <p:cNvSpPr/>
            <p:nvPr/>
          </p:nvSpPr>
          <p:spPr>
            <a:xfrm flipV="1">
              <a:off x="5227325" y="4542136"/>
              <a:ext cx="1735762" cy="1735763"/>
            </a:xfrm>
            <a:custGeom>
              <a:avLst/>
              <a:gdLst/>
              <a:ahLst/>
              <a:cxnLst/>
              <a:rect l="l" t="t" r="r" b="b"/>
              <a:pathLst>
                <a:path w="1912832" h="1912832">
                  <a:moveTo>
                    <a:pt x="935980" y="1911800"/>
                  </a:moveTo>
                  <a:lnTo>
                    <a:pt x="976853" y="1911800"/>
                  </a:lnTo>
                  <a:cubicBezTo>
                    <a:pt x="970069" y="1912760"/>
                    <a:pt x="963251" y="1912832"/>
                    <a:pt x="956416" y="1912832"/>
                  </a:cubicBezTo>
                  <a:close/>
                  <a:moveTo>
                    <a:pt x="956416" y="0"/>
                  </a:moveTo>
                  <a:cubicBezTo>
                    <a:pt x="1484630" y="0"/>
                    <a:pt x="1912832" y="428202"/>
                    <a:pt x="1912832" y="956416"/>
                  </a:cubicBezTo>
                  <a:cubicBezTo>
                    <a:pt x="1912832" y="1170689"/>
                    <a:pt x="1842369" y="1368505"/>
                    <a:pt x="1720739" y="1526006"/>
                  </a:cubicBezTo>
                  <a:lnTo>
                    <a:pt x="1349730" y="1526006"/>
                  </a:lnTo>
                  <a:cubicBezTo>
                    <a:pt x="1540498" y="1399457"/>
                    <a:pt x="1666032" y="1182682"/>
                    <a:pt x="1666032" y="936587"/>
                  </a:cubicBezTo>
                  <a:cubicBezTo>
                    <a:pt x="1666032" y="545494"/>
                    <a:pt x="1348988" y="228450"/>
                    <a:pt x="957895" y="228450"/>
                  </a:cubicBezTo>
                  <a:cubicBezTo>
                    <a:pt x="566802" y="228450"/>
                    <a:pt x="249758" y="545494"/>
                    <a:pt x="249758" y="936587"/>
                  </a:cubicBezTo>
                  <a:cubicBezTo>
                    <a:pt x="249758" y="1182682"/>
                    <a:pt x="375293" y="1399457"/>
                    <a:pt x="566061" y="1526006"/>
                  </a:cubicBezTo>
                  <a:lnTo>
                    <a:pt x="192094" y="1526006"/>
                  </a:lnTo>
                  <a:cubicBezTo>
                    <a:pt x="70464" y="1368505"/>
                    <a:pt x="0" y="1170689"/>
                    <a:pt x="0" y="956416"/>
                  </a:cubicBezTo>
                  <a:cubicBezTo>
                    <a:pt x="0" y="428202"/>
                    <a:pt x="428202" y="0"/>
                    <a:pt x="956416" y="0"/>
                  </a:cubicBezTo>
                  <a:close/>
                </a:path>
              </a:pathLst>
            </a:custGeom>
            <a:solidFill>
              <a:srgbClr val="57C873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68" name="TextBox 67"/>
          <p:cNvSpPr txBox="1"/>
          <p:nvPr/>
        </p:nvSpPr>
        <p:spPr>
          <a:xfrm>
            <a:off x="972444" y="1536214"/>
            <a:ext cx="3606800" cy="346710"/>
          </a:xfrm>
          <a:prstGeom prst="rect">
            <a:avLst/>
          </a:prstGeom>
          <a:noFill/>
        </p:spPr>
        <p:txBody>
          <a:bodyPr wrap="none" lIns="70564" tIns="35282" rIns="70564" bIns="35282" rtlCol="0">
            <a:spAutoFit/>
          </a:bodyPr>
          <a:lstStyle/>
          <a:p>
            <a:pPr algn="l">
              <a:defRPr/>
            </a:pPr>
            <a:r>
              <a:rPr lang="zh-CN" altLang="en-US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项目概况</a:t>
            </a:r>
            <a:r>
              <a:rPr lang="en-US" altLang="zh-CN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——</a:t>
            </a:r>
            <a:r>
              <a:rPr lang="zh-CN" altLang="en-US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项目的基本情况介绍</a:t>
            </a:r>
            <a:endParaRPr lang="zh-CN" altLang="en-US" kern="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683716" y="4299443"/>
            <a:ext cx="3606800" cy="346710"/>
          </a:xfrm>
          <a:prstGeom prst="rect">
            <a:avLst/>
          </a:prstGeom>
          <a:noFill/>
        </p:spPr>
        <p:txBody>
          <a:bodyPr wrap="none" lIns="70564" tIns="35282" rIns="70564" bIns="35282" rtlCol="0">
            <a:spAutoFit/>
          </a:bodyPr>
          <a:lstStyle/>
          <a:p>
            <a:pPr algn="l">
              <a:defRPr/>
            </a:pPr>
            <a:r>
              <a:rPr lang="zh-CN" altLang="en-US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团队成员及分工</a:t>
            </a:r>
            <a:r>
              <a:rPr lang="en-US" altLang="zh-CN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——</a:t>
            </a:r>
            <a:r>
              <a:rPr lang="zh-CN" altLang="en-US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团队组织架构</a:t>
            </a:r>
            <a:endParaRPr lang="zh-CN" altLang="en-US" kern="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5436542" y="3334370"/>
            <a:ext cx="3606800" cy="346710"/>
          </a:xfrm>
          <a:prstGeom prst="rect">
            <a:avLst/>
          </a:prstGeom>
          <a:noFill/>
        </p:spPr>
        <p:txBody>
          <a:bodyPr wrap="none" lIns="70564" tIns="35282" rIns="70564" bIns="35282" rtlCol="0">
            <a:spAutoFit/>
          </a:bodyPr>
          <a:lstStyle/>
          <a:p>
            <a:pPr algn="l">
              <a:defRPr/>
            </a:pPr>
            <a:r>
              <a:rPr lang="zh-CN" altLang="en-US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市场前景</a:t>
            </a:r>
            <a:r>
              <a:rPr lang="en-US" altLang="zh-CN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——</a:t>
            </a:r>
            <a:r>
              <a:rPr lang="zh-CN" altLang="en-US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解决痛点和满足需求</a:t>
            </a:r>
            <a:endParaRPr lang="zh-CN" altLang="en-US" kern="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650"/>
                            </p:stCondLst>
                            <p:childTnLst>
                              <p:par>
                                <p:cTn id="36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300"/>
                            </p:stCondLst>
                            <p:childTnLst>
                              <p:par>
                                <p:cTn id="43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bldLvl="0" animBg="1"/>
      <p:bldP spid="57" grpId="0" bldLvl="0" animBg="1"/>
      <p:bldP spid="62" grpId="0" bldLvl="0" animBg="1"/>
      <p:bldP spid="68" grpId="0"/>
      <p:bldP spid="70" grpId="0"/>
      <p:bldP spid="7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淘宝网Chenying0907出品 5"/>
          <p:cNvSpPr/>
          <p:nvPr/>
        </p:nvSpPr>
        <p:spPr bwMode="auto">
          <a:xfrm>
            <a:off x="877118" y="1532245"/>
            <a:ext cx="1448034" cy="1305562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rgbClr val="72CD4F"/>
          </a:solidFill>
          <a:ln w="9525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1" name="淘宝网Chenying0907出品 3"/>
          <p:cNvSpPr/>
          <p:nvPr/>
        </p:nvSpPr>
        <p:spPr>
          <a:xfrm>
            <a:off x="2156326" y="1276112"/>
            <a:ext cx="5449797" cy="864096"/>
          </a:xfrm>
          <a:custGeom>
            <a:avLst/>
            <a:gdLst/>
            <a:ahLst/>
            <a:cxnLst/>
            <a:rect l="l" t="t" r="r" b="b"/>
            <a:pathLst>
              <a:path w="6025861" h="1158747">
                <a:moveTo>
                  <a:pt x="575194" y="0"/>
                </a:moveTo>
                <a:lnTo>
                  <a:pt x="1992514" y="0"/>
                </a:lnTo>
                <a:lnTo>
                  <a:pt x="4154179" y="0"/>
                </a:lnTo>
                <a:lnTo>
                  <a:pt x="5571499" y="0"/>
                </a:lnTo>
                <a:lnTo>
                  <a:pt x="5571499" y="474"/>
                </a:lnTo>
                <a:lnTo>
                  <a:pt x="5639364" y="474"/>
                </a:lnTo>
                <a:cubicBezTo>
                  <a:pt x="5661410" y="0"/>
                  <a:pt x="5683924" y="5211"/>
                  <a:pt x="5704562" y="17528"/>
                </a:cubicBezTo>
                <a:cubicBezTo>
                  <a:pt x="5723793" y="28424"/>
                  <a:pt x="5739272" y="44057"/>
                  <a:pt x="5749591" y="62533"/>
                </a:cubicBezTo>
                <a:lnTo>
                  <a:pt x="6008038" y="514473"/>
                </a:lnTo>
                <a:cubicBezTo>
                  <a:pt x="6019294" y="533422"/>
                  <a:pt x="6025861" y="555687"/>
                  <a:pt x="6025861" y="579374"/>
                </a:cubicBezTo>
                <a:cubicBezTo>
                  <a:pt x="6025861" y="603534"/>
                  <a:pt x="6019294" y="625799"/>
                  <a:pt x="6007568" y="644749"/>
                </a:cubicBezTo>
                <a:lnTo>
                  <a:pt x="5749591" y="1096688"/>
                </a:lnTo>
                <a:cubicBezTo>
                  <a:pt x="5738803" y="1114690"/>
                  <a:pt x="5723793" y="1130324"/>
                  <a:pt x="5704562" y="1141693"/>
                </a:cubicBezTo>
                <a:cubicBezTo>
                  <a:pt x="5684393" y="1153536"/>
                  <a:pt x="5662348" y="1158747"/>
                  <a:pt x="5640302" y="1158273"/>
                </a:cubicBezTo>
                <a:lnTo>
                  <a:pt x="5571499" y="1158273"/>
                </a:lnTo>
                <a:lnTo>
                  <a:pt x="5571499" y="1158747"/>
                </a:lnTo>
                <a:lnTo>
                  <a:pt x="4154179" y="1158747"/>
                </a:lnTo>
                <a:lnTo>
                  <a:pt x="1992514" y="1158747"/>
                </a:lnTo>
                <a:lnTo>
                  <a:pt x="575194" y="1158747"/>
                </a:lnTo>
                <a:lnTo>
                  <a:pt x="575194" y="1158273"/>
                </a:lnTo>
                <a:lnTo>
                  <a:pt x="382745" y="1158273"/>
                </a:lnTo>
                <a:cubicBezTo>
                  <a:pt x="362107" y="1158273"/>
                  <a:pt x="340530" y="1153062"/>
                  <a:pt x="321299" y="1141693"/>
                </a:cubicBezTo>
                <a:cubicBezTo>
                  <a:pt x="302069" y="1130324"/>
                  <a:pt x="286590" y="1114690"/>
                  <a:pt x="276270" y="1096215"/>
                </a:cubicBezTo>
                <a:lnTo>
                  <a:pt x="16886" y="642380"/>
                </a:lnTo>
                <a:cubicBezTo>
                  <a:pt x="6098" y="623904"/>
                  <a:pt x="0" y="602587"/>
                  <a:pt x="0" y="579374"/>
                </a:cubicBezTo>
                <a:cubicBezTo>
                  <a:pt x="0" y="556161"/>
                  <a:pt x="6098" y="534843"/>
                  <a:pt x="16886" y="515894"/>
                </a:cubicBezTo>
                <a:lnTo>
                  <a:pt x="275332" y="63954"/>
                </a:lnTo>
                <a:cubicBezTo>
                  <a:pt x="286120" y="45478"/>
                  <a:pt x="301599" y="28898"/>
                  <a:pt x="321299" y="17528"/>
                </a:cubicBezTo>
                <a:cubicBezTo>
                  <a:pt x="339592" y="6633"/>
                  <a:pt x="359762" y="948"/>
                  <a:pt x="379930" y="474"/>
                </a:cubicBezTo>
                <a:lnTo>
                  <a:pt x="575194" y="474"/>
                </a:lnTo>
                <a:close/>
              </a:path>
            </a:pathLst>
          </a:custGeom>
          <a:noFill/>
          <a:ln w="9525" cap="flat" cmpd="sng" algn="ctr">
            <a:solidFill>
              <a:srgbClr val="57C873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</p:txBody>
      </p:sp>
      <p:sp>
        <p:nvSpPr>
          <p:cNvPr id="62" name="淘宝网Chenying0907出品 5"/>
          <p:cNvSpPr/>
          <p:nvPr/>
        </p:nvSpPr>
        <p:spPr bwMode="auto">
          <a:xfrm>
            <a:off x="2072506" y="2246620"/>
            <a:ext cx="1448034" cy="1305562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rgbClr val="B1D153"/>
          </a:solidFill>
          <a:ln w="9525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3" name="淘宝网Chenying0907出品 5"/>
          <p:cNvSpPr/>
          <p:nvPr/>
        </p:nvSpPr>
        <p:spPr bwMode="auto">
          <a:xfrm>
            <a:off x="877118" y="2941945"/>
            <a:ext cx="1448034" cy="1305562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rgbClr val="57C873"/>
          </a:solidFill>
          <a:ln w="9525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4" name="淘宝网Chenying0907出品 3"/>
          <p:cNvSpPr/>
          <p:nvPr/>
        </p:nvSpPr>
        <p:spPr>
          <a:xfrm>
            <a:off x="3573780" y="2428240"/>
            <a:ext cx="4957445" cy="864235"/>
          </a:xfrm>
          <a:custGeom>
            <a:avLst/>
            <a:gdLst/>
            <a:ahLst/>
            <a:cxnLst/>
            <a:rect l="l" t="t" r="r" b="b"/>
            <a:pathLst>
              <a:path w="5192450" h="1305562">
                <a:moveTo>
                  <a:pt x="648072" y="0"/>
                </a:moveTo>
                <a:lnTo>
                  <a:pt x="4680520" y="0"/>
                </a:lnTo>
                <a:lnTo>
                  <a:pt x="4680520" y="534"/>
                </a:lnTo>
                <a:lnTo>
                  <a:pt x="4756983" y="534"/>
                </a:lnTo>
                <a:cubicBezTo>
                  <a:pt x="4781822" y="0"/>
                  <a:pt x="4807189" y="5871"/>
                  <a:pt x="4830442" y="19749"/>
                </a:cubicBezTo>
                <a:cubicBezTo>
                  <a:pt x="4852109" y="32025"/>
                  <a:pt x="4869549" y="49639"/>
                  <a:pt x="4881176" y="70456"/>
                </a:cubicBezTo>
                <a:lnTo>
                  <a:pt x="5172368" y="579657"/>
                </a:lnTo>
                <a:cubicBezTo>
                  <a:pt x="5185051" y="601007"/>
                  <a:pt x="5192450" y="626093"/>
                  <a:pt x="5192450" y="652781"/>
                </a:cubicBezTo>
                <a:cubicBezTo>
                  <a:pt x="5192450" y="680003"/>
                  <a:pt x="5185051" y="705089"/>
                  <a:pt x="5171839" y="726439"/>
                </a:cubicBezTo>
                <a:lnTo>
                  <a:pt x="4881176" y="1235640"/>
                </a:lnTo>
                <a:cubicBezTo>
                  <a:pt x="4869021" y="1255923"/>
                  <a:pt x="4852109" y="1273537"/>
                  <a:pt x="4830442" y="1286347"/>
                </a:cubicBezTo>
                <a:cubicBezTo>
                  <a:pt x="4807717" y="1299691"/>
                  <a:pt x="4782879" y="1305562"/>
                  <a:pt x="4758040" y="1305028"/>
                </a:cubicBezTo>
                <a:lnTo>
                  <a:pt x="4680520" y="1305028"/>
                </a:lnTo>
                <a:lnTo>
                  <a:pt x="4680520" y="1305562"/>
                </a:lnTo>
                <a:lnTo>
                  <a:pt x="648072" y="1305562"/>
                </a:lnTo>
                <a:lnTo>
                  <a:pt x="648072" y="1305028"/>
                </a:lnTo>
                <a:lnTo>
                  <a:pt x="431239" y="1305028"/>
                </a:lnTo>
                <a:cubicBezTo>
                  <a:pt x="407986" y="1305028"/>
                  <a:pt x="383676" y="1299157"/>
                  <a:pt x="362008" y="1286347"/>
                </a:cubicBezTo>
                <a:cubicBezTo>
                  <a:pt x="340341" y="1273537"/>
                  <a:pt x="322901" y="1255923"/>
                  <a:pt x="311274" y="1235107"/>
                </a:cubicBezTo>
                <a:lnTo>
                  <a:pt x="19025" y="723770"/>
                </a:lnTo>
                <a:cubicBezTo>
                  <a:pt x="6870" y="702954"/>
                  <a:pt x="0" y="678935"/>
                  <a:pt x="0" y="652781"/>
                </a:cubicBezTo>
                <a:cubicBezTo>
                  <a:pt x="0" y="626627"/>
                  <a:pt x="6870" y="602608"/>
                  <a:pt x="19025" y="581258"/>
                </a:cubicBezTo>
                <a:lnTo>
                  <a:pt x="310217" y="72057"/>
                </a:lnTo>
                <a:cubicBezTo>
                  <a:pt x="322372" y="51240"/>
                  <a:pt x="339812" y="32559"/>
                  <a:pt x="362008" y="19749"/>
                </a:cubicBezTo>
                <a:cubicBezTo>
                  <a:pt x="382619" y="7473"/>
                  <a:pt x="405344" y="1068"/>
                  <a:pt x="428068" y="534"/>
                </a:cubicBezTo>
                <a:lnTo>
                  <a:pt x="648072" y="534"/>
                </a:lnTo>
                <a:close/>
              </a:path>
            </a:pathLst>
          </a:custGeom>
          <a:noFill/>
          <a:ln w="9525" cap="flat" cmpd="sng" algn="ctr">
            <a:solidFill>
              <a:srgbClr val="57C873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</p:txBody>
      </p:sp>
      <p:sp>
        <p:nvSpPr>
          <p:cNvPr id="65" name="淘宝网Chenying0907出品 3"/>
          <p:cNvSpPr/>
          <p:nvPr/>
        </p:nvSpPr>
        <p:spPr>
          <a:xfrm>
            <a:off x="2156326" y="3580368"/>
            <a:ext cx="5449797" cy="864096"/>
          </a:xfrm>
          <a:custGeom>
            <a:avLst/>
            <a:gdLst/>
            <a:ahLst/>
            <a:cxnLst/>
            <a:rect l="l" t="t" r="r" b="b"/>
            <a:pathLst>
              <a:path w="6025861" h="1158747">
                <a:moveTo>
                  <a:pt x="575194" y="0"/>
                </a:moveTo>
                <a:lnTo>
                  <a:pt x="1992514" y="0"/>
                </a:lnTo>
                <a:lnTo>
                  <a:pt x="4154179" y="0"/>
                </a:lnTo>
                <a:lnTo>
                  <a:pt x="5571499" y="0"/>
                </a:lnTo>
                <a:lnTo>
                  <a:pt x="5571499" y="474"/>
                </a:lnTo>
                <a:lnTo>
                  <a:pt x="5639364" y="474"/>
                </a:lnTo>
                <a:cubicBezTo>
                  <a:pt x="5661410" y="0"/>
                  <a:pt x="5683924" y="5211"/>
                  <a:pt x="5704562" y="17528"/>
                </a:cubicBezTo>
                <a:cubicBezTo>
                  <a:pt x="5723793" y="28424"/>
                  <a:pt x="5739272" y="44057"/>
                  <a:pt x="5749591" y="62533"/>
                </a:cubicBezTo>
                <a:lnTo>
                  <a:pt x="6008038" y="514473"/>
                </a:lnTo>
                <a:cubicBezTo>
                  <a:pt x="6019294" y="533422"/>
                  <a:pt x="6025861" y="555687"/>
                  <a:pt x="6025861" y="579374"/>
                </a:cubicBezTo>
                <a:cubicBezTo>
                  <a:pt x="6025861" y="603535"/>
                  <a:pt x="6019294" y="625800"/>
                  <a:pt x="6007568" y="644749"/>
                </a:cubicBezTo>
                <a:lnTo>
                  <a:pt x="5749591" y="1096688"/>
                </a:lnTo>
                <a:cubicBezTo>
                  <a:pt x="5738803" y="1114690"/>
                  <a:pt x="5723793" y="1130324"/>
                  <a:pt x="5704562" y="1141693"/>
                </a:cubicBezTo>
                <a:cubicBezTo>
                  <a:pt x="5684393" y="1153536"/>
                  <a:pt x="5662348" y="1158747"/>
                  <a:pt x="5640302" y="1158273"/>
                </a:cubicBezTo>
                <a:lnTo>
                  <a:pt x="5571499" y="1158273"/>
                </a:lnTo>
                <a:lnTo>
                  <a:pt x="5571499" y="1158747"/>
                </a:lnTo>
                <a:lnTo>
                  <a:pt x="4154179" y="1158747"/>
                </a:lnTo>
                <a:lnTo>
                  <a:pt x="1992514" y="1158747"/>
                </a:lnTo>
                <a:lnTo>
                  <a:pt x="575194" y="1158747"/>
                </a:lnTo>
                <a:lnTo>
                  <a:pt x="575194" y="1158273"/>
                </a:lnTo>
                <a:lnTo>
                  <a:pt x="382745" y="1158273"/>
                </a:lnTo>
                <a:cubicBezTo>
                  <a:pt x="362107" y="1158273"/>
                  <a:pt x="340530" y="1153062"/>
                  <a:pt x="321299" y="1141693"/>
                </a:cubicBezTo>
                <a:cubicBezTo>
                  <a:pt x="302069" y="1130324"/>
                  <a:pt x="286590" y="1114690"/>
                  <a:pt x="276270" y="1096215"/>
                </a:cubicBezTo>
                <a:lnTo>
                  <a:pt x="16886" y="642380"/>
                </a:lnTo>
                <a:cubicBezTo>
                  <a:pt x="6098" y="623905"/>
                  <a:pt x="0" y="602587"/>
                  <a:pt x="0" y="579374"/>
                </a:cubicBezTo>
                <a:cubicBezTo>
                  <a:pt x="0" y="556161"/>
                  <a:pt x="6098" y="534843"/>
                  <a:pt x="16886" y="515894"/>
                </a:cubicBezTo>
                <a:lnTo>
                  <a:pt x="275332" y="63954"/>
                </a:lnTo>
                <a:cubicBezTo>
                  <a:pt x="286120" y="45478"/>
                  <a:pt x="301599" y="28898"/>
                  <a:pt x="321299" y="17528"/>
                </a:cubicBezTo>
                <a:cubicBezTo>
                  <a:pt x="339592" y="6633"/>
                  <a:pt x="359762" y="948"/>
                  <a:pt x="379930" y="474"/>
                </a:cubicBezTo>
                <a:lnTo>
                  <a:pt x="575194" y="474"/>
                </a:lnTo>
                <a:close/>
              </a:path>
            </a:pathLst>
          </a:custGeom>
          <a:noFill/>
          <a:ln w="9525" cap="flat" cmpd="sng" algn="ctr">
            <a:solidFill>
              <a:srgbClr val="57C873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</p:txBody>
      </p:sp>
      <p:grpSp>
        <p:nvGrpSpPr>
          <p:cNvPr id="66" name="淘宝网Chenying0907出品 65"/>
          <p:cNvGrpSpPr/>
          <p:nvPr/>
        </p:nvGrpSpPr>
        <p:grpSpPr>
          <a:xfrm>
            <a:off x="1892364" y="2022608"/>
            <a:ext cx="360284" cy="324836"/>
            <a:chOff x="2142410" y="2298139"/>
            <a:chExt cx="360284" cy="324836"/>
          </a:xfrm>
        </p:grpSpPr>
        <p:sp>
          <p:nvSpPr>
            <p:cNvPr id="67" name="淘宝网Chenying0907出品 5"/>
            <p:cNvSpPr/>
            <p:nvPr/>
          </p:nvSpPr>
          <p:spPr bwMode="auto">
            <a:xfrm flipH="1" flipV="1">
              <a:off x="2142410" y="2298139"/>
              <a:ext cx="360284" cy="324836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ysClr val="window" lastClr="FFFFFF">
                <a:alpha val="80000"/>
              </a:sysClr>
            </a:solidFill>
            <a:ln w="9525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9BBB37"/>
                </a:solidFill>
                <a:effectLst/>
                <a:uLnTx/>
                <a:uFillTx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2221796" y="2306669"/>
              <a:ext cx="201512" cy="30734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>
                <a:defRPr sz="220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defRPr>
              </a:lvl1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</a:rPr>
                <a:t>4</a:t>
              </a:r>
              <a:endPara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70" name="淘宝网Chenying0907出品 69"/>
          <p:cNvGrpSpPr/>
          <p:nvPr/>
        </p:nvGrpSpPr>
        <p:grpSpPr>
          <a:xfrm>
            <a:off x="3075847" y="2737742"/>
            <a:ext cx="360284" cy="324836"/>
            <a:chOff x="2142410" y="2298139"/>
            <a:chExt cx="360284" cy="324836"/>
          </a:xfrm>
        </p:grpSpPr>
        <p:sp>
          <p:nvSpPr>
            <p:cNvPr id="71" name="淘宝网Chenying0907出品 5"/>
            <p:cNvSpPr/>
            <p:nvPr/>
          </p:nvSpPr>
          <p:spPr bwMode="auto">
            <a:xfrm flipH="1" flipV="1">
              <a:off x="2142410" y="2298139"/>
              <a:ext cx="360284" cy="324836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ysClr val="window" lastClr="FFFFFF">
                <a:alpha val="80000"/>
              </a:sysClr>
            </a:solidFill>
            <a:ln w="9525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2221796" y="2306669"/>
              <a:ext cx="201512" cy="30734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>
                <a:defRPr sz="220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defRPr>
              </a:lvl1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</a:rPr>
                <a:t>5</a:t>
              </a:r>
              <a:endPara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74" name="淘宝网Chenying0907出品 73"/>
          <p:cNvGrpSpPr/>
          <p:nvPr/>
        </p:nvGrpSpPr>
        <p:grpSpPr>
          <a:xfrm>
            <a:off x="1892364" y="3432308"/>
            <a:ext cx="360284" cy="324836"/>
            <a:chOff x="2142410" y="2298139"/>
            <a:chExt cx="360284" cy="324836"/>
          </a:xfrm>
        </p:grpSpPr>
        <p:sp>
          <p:nvSpPr>
            <p:cNvPr id="75" name="淘宝网Chenying0907出品 5"/>
            <p:cNvSpPr/>
            <p:nvPr/>
          </p:nvSpPr>
          <p:spPr bwMode="auto">
            <a:xfrm flipH="1" flipV="1">
              <a:off x="2142410" y="2298139"/>
              <a:ext cx="360284" cy="324836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ysClr val="window" lastClr="FFFFFF">
                <a:alpha val="80000"/>
              </a:sysClr>
            </a:solidFill>
            <a:ln w="9525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2221796" y="2306669"/>
              <a:ext cx="201512" cy="30734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>
                <a:defRPr sz="220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defRPr>
              </a:lvl1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</a:rPr>
                <a:t>6</a:t>
              </a:r>
              <a:endPara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77" name="TextBox 76"/>
          <p:cNvSpPr txBox="1"/>
          <p:nvPr/>
        </p:nvSpPr>
        <p:spPr>
          <a:xfrm>
            <a:off x="2960869" y="1619129"/>
            <a:ext cx="4350186" cy="1790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</a:bodyPr>
          <a:lstStyle/>
          <a:p>
            <a:pPr algn="just">
              <a:lnSpc>
                <a:spcPts val="1400"/>
              </a:lnSpc>
              <a:defRPr/>
            </a:pPr>
            <a:r>
              <a:rPr lang="zh-CN" altLang="en-US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市场竞品分析</a:t>
            </a:r>
            <a:r>
              <a:rPr lang="en-US" altLang="zh-CN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——</a:t>
            </a:r>
            <a:r>
              <a:rPr lang="zh-CN" altLang="en-US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竞争对手的构成</a:t>
            </a:r>
            <a:endParaRPr lang="zh-CN" altLang="en-US" kern="0" dirty="0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4014470" y="2774315"/>
            <a:ext cx="4446270" cy="1790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</a:bodyPr>
          <a:lstStyle/>
          <a:p>
            <a:pPr algn="just">
              <a:lnSpc>
                <a:spcPts val="1400"/>
              </a:lnSpc>
              <a:defRPr/>
            </a:pPr>
            <a:r>
              <a:rPr lang="zh-CN" altLang="en-US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核心竞争力</a:t>
            </a:r>
            <a:r>
              <a:rPr lang="zh-CN" altLang="en-US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——项目优势（团队或技术）</a:t>
            </a:r>
            <a:endParaRPr lang="zh-CN" altLang="en-US" kern="0" dirty="0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2889250" y="3973830"/>
            <a:ext cx="4934585" cy="1790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</a:bodyPr>
          <a:lstStyle/>
          <a:p>
            <a:pPr algn="just">
              <a:lnSpc>
                <a:spcPts val="1400"/>
              </a:lnSpc>
              <a:defRPr/>
            </a:pPr>
            <a:r>
              <a:rPr lang="zh-CN" altLang="en-US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商业运营模式</a:t>
            </a:r>
            <a:r>
              <a:rPr lang="zh-CN" altLang="en-US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——盈利模式/产业链分析</a:t>
            </a:r>
            <a:endParaRPr lang="zh-CN" altLang="en-US" kern="0" dirty="0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12497" y="589164"/>
            <a:ext cx="29768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一句话说清楚商业计划书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52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3" presetClass="entr" presetSubtype="52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3" presetClass="entr" presetSubtype="52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5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5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5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5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bldLvl="0" animBg="1"/>
      <p:bldP spid="61" grpId="0" bldLvl="0" animBg="1"/>
      <p:bldP spid="62" grpId="0" bldLvl="0" animBg="1"/>
      <p:bldP spid="63" grpId="0" bldLvl="0" animBg="1"/>
      <p:bldP spid="64" grpId="0" bldLvl="0" animBg="1"/>
      <p:bldP spid="65" grpId="0" bldLvl="0" animBg="1"/>
      <p:bldP spid="77" grpId="0"/>
      <p:bldP spid="78" grpId="0"/>
      <p:bldP spid="7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淘宝网Chenying0907出品 5"/>
          <p:cNvSpPr/>
          <p:nvPr/>
        </p:nvSpPr>
        <p:spPr bwMode="auto">
          <a:xfrm>
            <a:off x="877118" y="1604000"/>
            <a:ext cx="1448034" cy="1305562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rgbClr val="72CD4F"/>
          </a:solidFill>
          <a:ln w="9525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1" name="淘宝网Chenying0907出品 3"/>
          <p:cNvSpPr/>
          <p:nvPr/>
        </p:nvSpPr>
        <p:spPr>
          <a:xfrm>
            <a:off x="2156326" y="1419622"/>
            <a:ext cx="5449797" cy="864096"/>
          </a:xfrm>
          <a:custGeom>
            <a:avLst/>
            <a:gdLst/>
            <a:ahLst/>
            <a:cxnLst/>
            <a:rect l="l" t="t" r="r" b="b"/>
            <a:pathLst>
              <a:path w="6025861" h="1158747">
                <a:moveTo>
                  <a:pt x="575194" y="0"/>
                </a:moveTo>
                <a:lnTo>
                  <a:pt x="1992514" y="0"/>
                </a:lnTo>
                <a:lnTo>
                  <a:pt x="4154179" y="0"/>
                </a:lnTo>
                <a:lnTo>
                  <a:pt x="5571499" y="0"/>
                </a:lnTo>
                <a:lnTo>
                  <a:pt x="5571499" y="474"/>
                </a:lnTo>
                <a:lnTo>
                  <a:pt x="5639364" y="474"/>
                </a:lnTo>
                <a:cubicBezTo>
                  <a:pt x="5661410" y="0"/>
                  <a:pt x="5683924" y="5211"/>
                  <a:pt x="5704562" y="17528"/>
                </a:cubicBezTo>
                <a:cubicBezTo>
                  <a:pt x="5723793" y="28424"/>
                  <a:pt x="5739272" y="44057"/>
                  <a:pt x="5749591" y="62533"/>
                </a:cubicBezTo>
                <a:lnTo>
                  <a:pt x="6008038" y="514473"/>
                </a:lnTo>
                <a:cubicBezTo>
                  <a:pt x="6019294" y="533422"/>
                  <a:pt x="6025861" y="555687"/>
                  <a:pt x="6025861" y="579374"/>
                </a:cubicBezTo>
                <a:cubicBezTo>
                  <a:pt x="6025861" y="603534"/>
                  <a:pt x="6019294" y="625799"/>
                  <a:pt x="6007568" y="644749"/>
                </a:cubicBezTo>
                <a:lnTo>
                  <a:pt x="5749591" y="1096688"/>
                </a:lnTo>
                <a:cubicBezTo>
                  <a:pt x="5738803" y="1114690"/>
                  <a:pt x="5723793" y="1130324"/>
                  <a:pt x="5704562" y="1141693"/>
                </a:cubicBezTo>
                <a:cubicBezTo>
                  <a:pt x="5684393" y="1153536"/>
                  <a:pt x="5662348" y="1158747"/>
                  <a:pt x="5640302" y="1158273"/>
                </a:cubicBezTo>
                <a:lnTo>
                  <a:pt x="5571499" y="1158273"/>
                </a:lnTo>
                <a:lnTo>
                  <a:pt x="5571499" y="1158747"/>
                </a:lnTo>
                <a:lnTo>
                  <a:pt x="4154179" y="1158747"/>
                </a:lnTo>
                <a:lnTo>
                  <a:pt x="1992514" y="1158747"/>
                </a:lnTo>
                <a:lnTo>
                  <a:pt x="575194" y="1158747"/>
                </a:lnTo>
                <a:lnTo>
                  <a:pt x="575194" y="1158273"/>
                </a:lnTo>
                <a:lnTo>
                  <a:pt x="382745" y="1158273"/>
                </a:lnTo>
                <a:cubicBezTo>
                  <a:pt x="362107" y="1158273"/>
                  <a:pt x="340530" y="1153062"/>
                  <a:pt x="321299" y="1141693"/>
                </a:cubicBezTo>
                <a:cubicBezTo>
                  <a:pt x="302069" y="1130324"/>
                  <a:pt x="286590" y="1114690"/>
                  <a:pt x="276270" y="1096215"/>
                </a:cubicBezTo>
                <a:lnTo>
                  <a:pt x="16886" y="642380"/>
                </a:lnTo>
                <a:cubicBezTo>
                  <a:pt x="6098" y="623904"/>
                  <a:pt x="0" y="602587"/>
                  <a:pt x="0" y="579374"/>
                </a:cubicBezTo>
                <a:cubicBezTo>
                  <a:pt x="0" y="556161"/>
                  <a:pt x="6098" y="534843"/>
                  <a:pt x="16886" y="515894"/>
                </a:cubicBezTo>
                <a:lnTo>
                  <a:pt x="275332" y="63954"/>
                </a:lnTo>
                <a:cubicBezTo>
                  <a:pt x="286120" y="45478"/>
                  <a:pt x="301599" y="28898"/>
                  <a:pt x="321299" y="17528"/>
                </a:cubicBezTo>
                <a:cubicBezTo>
                  <a:pt x="339592" y="6633"/>
                  <a:pt x="359762" y="948"/>
                  <a:pt x="379930" y="474"/>
                </a:cubicBezTo>
                <a:lnTo>
                  <a:pt x="575194" y="474"/>
                </a:lnTo>
                <a:close/>
              </a:path>
            </a:pathLst>
          </a:custGeom>
          <a:noFill/>
          <a:ln w="9525" cap="flat" cmpd="sng" algn="ctr">
            <a:solidFill>
              <a:srgbClr val="57C873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</p:txBody>
      </p:sp>
      <p:sp>
        <p:nvSpPr>
          <p:cNvPr id="62" name="淘宝网Chenying0907出品 5"/>
          <p:cNvSpPr/>
          <p:nvPr/>
        </p:nvSpPr>
        <p:spPr bwMode="auto">
          <a:xfrm>
            <a:off x="2072506" y="2318375"/>
            <a:ext cx="1448034" cy="1305562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rgbClr val="B1D153"/>
          </a:solidFill>
          <a:ln w="9525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3" name="淘宝网Chenying0907出品 5"/>
          <p:cNvSpPr/>
          <p:nvPr/>
        </p:nvSpPr>
        <p:spPr bwMode="auto">
          <a:xfrm>
            <a:off x="877118" y="3013700"/>
            <a:ext cx="1448034" cy="1305562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rgbClr val="57C873"/>
          </a:solidFill>
          <a:ln w="9525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4" name="淘宝网Chenying0907出品 3"/>
          <p:cNvSpPr/>
          <p:nvPr/>
        </p:nvSpPr>
        <p:spPr>
          <a:xfrm>
            <a:off x="3564255" y="2571750"/>
            <a:ext cx="4957445" cy="864235"/>
          </a:xfrm>
          <a:custGeom>
            <a:avLst/>
            <a:gdLst/>
            <a:ahLst/>
            <a:cxnLst/>
            <a:rect l="l" t="t" r="r" b="b"/>
            <a:pathLst>
              <a:path w="5192450" h="1305562">
                <a:moveTo>
                  <a:pt x="648072" y="0"/>
                </a:moveTo>
                <a:lnTo>
                  <a:pt x="4680520" y="0"/>
                </a:lnTo>
                <a:lnTo>
                  <a:pt x="4680520" y="534"/>
                </a:lnTo>
                <a:lnTo>
                  <a:pt x="4756983" y="534"/>
                </a:lnTo>
                <a:cubicBezTo>
                  <a:pt x="4781822" y="0"/>
                  <a:pt x="4807189" y="5871"/>
                  <a:pt x="4830442" y="19749"/>
                </a:cubicBezTo>
                <a:cubicBezTo>
                  <a:pt x="4852109" y="32025"/>
                  <a:pt x="4869549" y="49639"/>
                  <a:pt x="4881176" y="70456"/>
                </a:cubicBezTo>
                <a:lnTo>
                  <a:pt x="5172368" y="579657"/>
                </a:lnTo>
                <a:cubicBezTo>
                  <a:pt x="5185051" y="601007"/>
                  <a:pt x="5192450" y="626093"/>
                  <a:pt x="5192450" y="652781"/>
                </a:cubicBezTo>
                <a:cubicBezTo>
                  <a:pt x="5192450" y="680003"/>
                  <a:pt x="5185051" y="705089"/>
                  <a:pt x="5171839" y="726439"/>
                </a:cubicBezTo>
                <a:lnTo>
                  <a:pt x="4881176" y="1235640"/>
                </a:lnTo>
                <a:cubicBezTo>
                  <a:pt x="4869021" y="1255923"/>
                  <a:pt x="4852109" y="1273537"/>
                  <a:pt x="4830442" y="1286347"/>
                </a:cubicBezTo>
                <a:cubicBezTo>
                  <a:pt x="4807717" y="1299691"/>
                  <a:pt x="4782879" y="1305562"/>
                  <a:pt x="4758040" y="1305028"/>
                </a:cubicBezTo>
                <a:lnTo>
                  <a:pt x="4680520" y="1305028"/>
                </a:lnTo>
                <a:lnTo>
                  <a:pt x="4680520" y="1305562"/>
                </a:lnTo>
                <a:lnTo>
                  <a:pt x="648072" y="1305562"/>
                </a:lnTo>
                <a:lnTo>
                  <a:pt x="648072" y="1305028"/>
                </a:lnTo>
                <a:lnTo>
                  <a:pt x="431239" y="1305028"/>
                </a:lnTo>
                <a:cubicBezTo>
                  <a:pt x="407986" y="1305028"/>
                  <a:pt x="383676" y="1299157"/>
                  <a:pt x="362008" y="1286347"/>
                </a:cubicBezTo>
                <a:cubicBezTo>
                  <a:pt x="340341" y="1273537"/>
                  <a:pt x="322901" y="1255923"/>
                  <a:pt x="311274" y="1235107"/>
                </a:cubicBezTo>
                <a:lnTo>
                  <a:pt x="19025" y="723770"/>
                </a:lnTo>
                <a:cubicBezTo>
                  <a:pt x="6870" y="702954"/>
                  <a:pt x="0" y="678935"/>
                  <a:pt x="0" y="652781"/>
                </a:cubicBezTo>
                <a:cubicBezTo>
                  <a:pt x="0" y="626627"/>
                  <a:pt x="6870" y="602608"/>
                  <a:pt x="19025" y="581258"/>
                </a:cubicBezTo>
                <a:lnTo>
                  <a:pt x="310217" y="72057"/>
                </a:lnTo>
                <a:cubicBezTo>
                  <a:pt x="322372" y="51240"/>
                  <a:pt x="339812" y="32559"/>
                  <a:pt x="362008" y="19749"/>
                </a:cubicBezTo>
                <a:cubicBezTo>
                  <a:pt x="382619" y="7473"/>
                  <a:pt x="405344" y="1068"/>
                  <a:pt x="428068" y="534"/>
                </a:cubicBezTo>
                <a:lnTo>
                  <a:pt x="648072" y="534"/>
                </a:lnTo>
                <a:close/>
              </a:path>
            </a:pathLst>
          </a:custGeom>
          <a:noFill/>
          <a:ln w="9525" cap="flat" cmpd="sng" algn="ctr">
            <a:solidFill>
              <a:srgbClr val="57C873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</p:txBody>
      </p:sp>
      <p:sp>
        <p:nvSpPr>
          <p:cNvPr id="65" name="淘宝网Chenying0907出品 3"/>
          <p:cNvSpPr/>
          <p:nvPr/>
        </p:nvSpPr>
        <p:spPr>
          <a:xfrm>
            <a:off x="2156326" y="3652123"/>
            <a:ext cx="5449797" cy="864096"/>
          </a:xfrm>
          <a:custGeom>
            <a:avLst/>
            <a:gdLst/>
            <a:ahLst/>
            <a:cxnLst/>
            <a:rect l="l" t="t" r="r" b="b"/>
            <a:pathLst>
              <a:path w="6025861" h="1158747">
                <a:moveTo>
                  <a:pt x="575194" y="0"/>
                </a:moveTo>
                <a:lnTo>
                  <a:pt x="1992514" y="0"/>
                </a:lnTo>
                <a:lnTo>
                  <a:pt x="4154179" y="0"/>
                </a:lnTo>
                <a:lnTo>
                  <a:pt x="5571499" y="0"/>
                </a:lnTo>
                <a:lnTo>
                  <a:pt x="5571499" y="474"/>
                </a:lnTo>
                <a:lnTo>
                  <a:pt x="5639364" y="474"/>
                </a:lnTo>
                <a:cubicBezTo>
                  <a:pt x="5661410" y="0"/>
                  <a:pt x="5683924" y="5211"/>
                  <a:pt x="5704562" y="17528"/>
                </a:cubicBezTo>
                <a:cubicBezTo>
                  <a:pt x="5723793" y="28424"/>
                  <a:pt x="5739272" y="44057"/>
                  <a:pt x="5749591" y="62533"/>
                </a:cubicBezTo>
                <a:lnTo>
                  <a:pt x="6008038" y="514473"/>
                </a:lnTo>
                <a:cubicBezTo>
                  <a:pt x="6019294" y="533422"/>
                  <a:pt x="6025861" y="555687"/>
                  <a:pt x="6025861" y="579374"/>
                </a:cubicBezTo>
                <a:cubicBezTo>
                  <a:pt x="6025861" y="603535"/>
                  <a:pt x="6019294" y="625800"/>
                  <a:pt x="6007568" y="644749"/>
                </a:cubicBezTo>
                <a:lnTo>
                  <a:pt x="5749591" y="1096688"/>
                </a:lnTo>
                <a:cubicBezTo>
                  <a:pt x="5738803" y="1114690"/>
                  <a:pt x="5723793" y="1130324"/>
                  <a:pt x="5704562" y="1141693"/>
                </a:cubicBezTo>
                <a:cubicBezTo>
                  <a:pt x="5684393" y="1153536"/>
                  <a:pt x="5662348" y="1158747"/>
                  <a:pt x="5640302" y="1158273"/>
                </a:cubicBezTo>
                <a:lnTo>
                  <a:pt x="5571499" y="1158273"/>
                </a:lnTo>
                <a:lnTo>
                  <a:pt x="5571499" y="1158747"/>
                </a:lnTo>
                <a:lnTo>
                  <a:pt x="4154179" y="1158747"/>
                </a:lnTo>
                <a:lnTo>
                  <a:pt x="1992514" y="1158747"/>
                </a:lnTo>
                <a:lnTo>
                  <a:pt x="575194" y="1158747"/>
                </a:lnTo>
                <a:lnTo>
                  <a:pt x="575194" y="1158273"/>
                </a:lnTo>
                <a:lnTo>
                  <a:pt x="382745" y="1158273"/>
                </a:lnTo>
                <a:cubicBezTo>
                  <a:pt x="362107" y="1158273"/>
                  <a:pt x="340530" y="1153062"/>
                  <a:pt x="321299" y="1141693"/>
                </a:cubicBezTo>
                <a:cubicBezTo>
                  <a:pt x="302069" y="1130324"/>
                  <a:pt x="286590" y="1114690"/>
                  <a:pt x="276270" y="1096215"/>
                </a:cubicBezTo>
                <a:lnTo>
                  <a:pt x="16886" y="642380"/>
                </a:lnTo>
                <a:cubicBezTo>
                  <a:pt x="6098" y="623905"/>
                  <a:pt x="0" y="602587"/>
                  <a:pt x="0" y="579374"/>
                </a:cubicBezTo>
                <a:cubicBezTo>
                  <a:pt x="0" y="556161"/>
                  <a:pt x="6098" y="534843"/>
                  <a:pt x="16886" y="515894"/>
                </a:cubicBezTo>
                <a:lnTo>
                  <a:pt x="275332" y="63954"/>
                </a:lnTo>
                <a:cubicBezTo>
                  <a:pt x="286120" y="45478"/>
                  <a:pt x="301599" y="28898"/>
                  <a:pt x="321299" y="17528"/>
                </a:cubicBezTo>
                <a:cubicBezTo>
                  <a:pt x="339592" y="6633"/>
                  <a:pt x="359762" y="948"/>
                  <a:pt x="379930" y="474"/>
                </a:cubicBezTo>
                <a:lnTo>
                  <a:pt x="575194" y="474"/>
                </a:lnTo>
                <a:close/>
              </a:path>
            </a:pathLst>
          </a:custGeom>
          <a:noFill/>
          <a:ln w="9525" cap="flat" cmpd="sng" algn="ctr">
            <a:solidFill>
              <a:srgbClr val="57C873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</p:txBody>
      </p:sp>
      <p:grpSp>
        <p:nvGrpSpPr>
          <p:cNvPr id="66" name="淘宝网Chenying0907出品 65"/>
          <p:cNvGrpSpPr/>
          <p:nvPr/>
        </p:nvGrpSpPr>
        <p:grpSpPr>
          <a:xfrm>
            <a:off x="1892364" y="2094363"/>
            <a:ext cx="360284" cy="324836"/>
            <a:chOff x="2142410" y="2298139"/>
            <a:chExt cx="360284" cy="324836"/>
          </a:xfrm>
        </p:grpSpPr>
        <p:sp>
          <p:nvSpPr>
            <p:cNvPr id="67" name="淘宝网Chenying0907出品 5"/>
            <p:cNvSpPr/>
            <p:nvPr/>
          </p:nvSpPr>
          <p:spPr bwMode="auto">
            <a:xfrm flipH="1" flipV="1">
              <a:off x="2142410" y="2298139"/>
              <a:ext cx="360284" cy="324836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ysClr val="window" lastClr="FFFFFF">
                <a:alpha val="80000"/>
              </a:sysClr>
            </a:solidFill>
            <a:ln w="9525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9BBB37"/>
                </a:solidFill>
                <a:effectLst/>
                <a:uLnTx/>
                <a:uFillTx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2221796" y="2306669"/>
              <a:ext cx="201512" cy="30734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>
                <a:defRPr sz="220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defRPr>
              </a:lvl1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</a:rPr>
                <a:t>7</a:t>
              </a:r>
              <a:endPara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70" name="淘宝网Chenying0907出品 69"/>
          <p:cNvGrpSpPr/>
          <p:nvPr/>
        </p:nvGrpSpPr>
        <p:grpSpPr>
          <a:xfrm>
            <a:off x="3075847" y="2809497"/>
            <a:ext cx="360284" cy="324836"/>
            <a:chOff x="2142410" y="2298139"/>
            <a:chExt cx="360284" cy="324836"/>
          </a:xfrm>
        </p:grpSpPr>
        <p:sp>
          <p:nvSpPr>
            <p:cNvPr id="71" name="淘宝网Chenying0907出品 5"/>
            <p:cNvSpPr/>
            <p:nvPr/>
          </p:nvSpPr>
          <p:spPr bwMode="auto">
            <a:xfrm flipH="1" flipV="1">
              <a:off x="2142410" y="2298139"/>
              <a:ext cx="360284" cy="324836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ysClr val="window" lastClr="FFFFFF">
                <a:alpha val="80000"/>
              </a:sysClr>
            </a:solidFill>
            <a:ln w="9525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2221796" y="2306669"/>
              <a:ext cx="201512" cy="30734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>
                <a:defRPr sz="220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defRPr>
              </a:lvl1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</a:rPr>
                <a:t>8</a:t>
              </a:r>
              <a:endPara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74" name="淘宝网Chenying0907出品 73"/>
          <p:cNvGrpSpPr/>
          <p:nvPr/>
        </p:nvGrpSpPr>
        <p:grpSpPr>
          <a:xfrm>
            <a:off x="1892364" y="3504063"/>
            <a:ext cx="360284" cy="324836"/>
            <a:chOff x="2142410" y="2298139"/>
            <a:chExt cx="360284" cy="324836"/>
          </a:xfrm>
        </p:grpSpPr>
        <p:sp>
          <p:nvSpPr>
            <p:cNvPr id="75" name="淘宝网Chenying0907出品 5"/>
            <p:cNvSpPr/>
            <p:nvPr/>
          </p:nvSpPr>
          <p:spPr bwMode="auto">
            <a:xfrm flipH="1" flipV="1">
              <a:off x="2142410" y="2298139"/>
              <a:ext cx="360284" cy="324836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ysClr val="window" lastClr="FFFFFF">
                <a:alpha val="80000"/>
              </a:sysClr>
            </a:solidFill>
            <a:ln w="9525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2221796" y="2306669"/>
              <a:ext cx="201512" cy="30734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>
                <a:defRPr sz="220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defRPr>
              </a:lvl1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</a:rPr>
                <a:t>9</a:t>
              </a:r>
              <a:endPara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77" name="TextBox 76"/>
          <p:cNvSpPr txBox="1"/>
          <p:nvPr/>
        </p:nvSpPr>
        <p:spPr>
          <a:xfrm>
            <a:off x="2673985" y="1762760"/>
            <a:ext cx="4789170" cy="1790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</a:bodyPr>
          <a:lstStyle/>
          <a:p>
            <a:pPr algn="just">
              <a:lnSpc>
                <a:spcPts val="1400"/>
              </a:lnSpc>
              <a:defRPr/>
            </a:pPr>
            <a:r>
              <a:rPr lang="zh-CN" altLang="en-US" b="1" kern="0" dirty="0"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财务需求分析</a:t>
            </a:r>
            <a:r>
              <a:rPr lang="zh-CN" altLang="en-US" kern="0" dirty="0"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——成本分析/现金流控制</a:t>
            </a:r>
            <a:endParaRPr lang="zh-CN" altLang="en-US" kern="0" dirty="0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78" name="TextBox 77" descr="7b0a20202020227461726765744d6f64756c65223a20226b6f6e6c696e65666f6e7473220a7d0a"/>
          <p:cNvSpPr txBox="1"/>
          <p:nvPr/>
        </p:nvSpPr>
        <p:spPr>
          <a:xfrm>
            <a:off x="3942715" y="2917825"/>
            <a:ext cx="4732655" cy="1790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</a:bodyPr>
          <a:lstStyle/>
          <a:p>
            <a:pPr algn="just">
              <a:lnSpc>
                <a:spcPts val="1400"/>
              </a:lnSpc>
              <a:defRPr/>
            </a:pPr>
            <a:r>
              <a:rPr lang="zh-CN" altLang="en-US" b="1" kern="0" dirty="0"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项目成长计划</a:t>
            </a:r>
            <a:r>
              <a:rPr lang="zh-CN" altLang="en-US" kern="0" dirty="0"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——发展规划/成长周期分析</a:t>
            </a:r>
            <a:endParaRPr lang="zh-CN" altLang="en-US" kern="0" dirty="0">
              <a:solidFill>
                <a:srgbClr val="000000"/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2797810" y="4027170"/>
            <a:ext cx="2392680" cy="1790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</a:bodyPr>
          <a:lstStyle/>
          <a:p>
            <a:pPr algn="just">
              <a:lnSpc>
                <a:spcPts val="1400"/>
              </a:lnSpc>
              <a:defRPr/>
            </a:pPr>
            <a:r>
              <a:rPr lang="zh-CN" altLang="en-US" kern="0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其他相关说明</a:t>
            </a:r>
            <a:endParaRPr lang="zh-CN" altLang="en-US" kern="0" dirty="0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73712" y="387869"/>
            <a:ext cx="29768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一句话说清楚商业计划书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52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3" presetClass="entr" presetSubtype="52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3" presetClass="entr" presetSubtype="52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5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5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5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5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bldLvl="0" animBg="1"/>
      <p:bldP spid="61" grpId="0" bldLvl="0" animBg="1"/>
      <p:bldP spid="62" grpId="0" bldLvl="0" animBg="1"/>
      <p:bldP spid="63" grpId="0" bldLvl="0" animBg="1"/>
      <p:bldP spid="64" grpId="0" bldLvl="0" animBg="1"/>
      <p:bldP spid="65" grpId="0" bldLvl="0" animBg="1"/>
      <p:bldP spid="77" grpId="0"/>
      <p:bldP spid="78" grpId="0"/>
      <p:bldP spid="7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8" name="TextBox 47"/>
          <p:cNvSpPr txBox="1"/>
          <p:nvPr/>
        </p:nvSpPr>
        <p:spPr>
          <a:xfrm>
            <a:off x="208007" y="706004"/>
            <a:ext cx="245364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制作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的主要步骤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淘宝网Chenying0907出品 7"/>
          <p:cNvSpPr>
            <a:spLocks noChangeArrowheads="1"/>
          </p:cNvSpPr>
          <p:nvPr/>
        </p:nvSpPr>
        <p:spPr bwMode="auto">
          <a:xfrm>
            <a:off x="3965575" y="1411437"/>
            <a:ext cx="1038225" cy="915987"/>
          </a:xfrm>
          <a:custGeom>
            <a:avLst/>
            <a:gdLst>
              <a:gd name="T0" fmla="*/ 2684 w 2684"/>
              <a:gd name="T1" fmla="*/ 2365 h 2365"/>
              <a:gd name="T2" fmla="*/ 1342 w 2684"/>
              <a:gd name="T3" fmla="*/ 0 h 2365"/>
              <a:gd name="T4" fmla="*/ 0 w 2684"/>
              <a:gd name="T5" fmla="*/ 2365 h 2365"/>
              <a:gd name="T6" fmla="*/ 2684 w 2684"/>
              <a:gd name="T7" fmla="*/ 2365 h 2365"/>
              <a:gd name="T8" fmla="*/ 0 60000 65536"/>
              <a:gd name="T9" fmla="*/ 0 60000 65536"/>
              <a:gd name="T10" fmla="*/ 0 60000 65536"/>
              <a:gd name="T11" fmla="*/ 0 60000 65536"/>
              <a:gd name="T12" fmla="*/ 0 w 2684"/>
              <a:gd name="T13" fmla="*/ 0 h 2365"/>
              <a:gd name="T14" fmla="*/ 2684 w 2684"/>
              <a:gd name="T15" fmla="*/ 2365 h 236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684" h="2365">
                <a:moveTo>
                  <a:pt x="2684" y="2365"/>
                </a:moveTo>
                <a:lnTo>
                  <a:pt x="1342" y="0"/>
                </a:lnTo>
                <a:lnTo>
                  <a:pt x="0" y="2365"/>
                </a:lnTo>
                <a:lnTo>
                  <a:pt x="2684" y="2365"/>
                </a:lnTo>
                <a:close/>
              </a:path>
            </a:pathLst>
          </a:custGeom>
          <a:solidFill>
            <a:srgbClr val="57C873"/>
          </a:solidFill>
          <a:ln>
            <a:noFill/>
          </a:ln>
        </p:spPr>
        <p:txBody>
          <a:bodyPr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11" name="淘宝网Chenying0907出品 8"/>
          <p:cNvSpPr>
            <a:spLocks noChangeArrowheads="1"/>
          </p:cNvSpPr>
          <p:nvPr/>
        </p:nvSpPr>
        <p:spPr bwMode="auto">
          <a:xfrm>
            <a:off x="2936875" y="2327424"/>
            <a:ext cx="1028700" cy="990600"/>
          </a:xfrm>
          <a:custGeom>
            <a:avLst/>
            <a:gdLst>
              <a:gd name="T0" fmla="*/ 2664 w 2664"/>
              <a:gd name="T1" fmla="*/ 0 h 2553"/>
              <a:gd name="T2" fmla="*/ 0 w 2664"/>
              <a:gd name="T3" fmla="*/ 546 h 2553"/>
              <a:gd name="T4" fmla="*/ 1835 w 2664"/>
              <a:gd name="T5" fmla="*/ 2553 h 2553"/>
              <a:gd name="T6" fmla="*/ 2664 w 2664"/>
              <a:gd name="T7" fmla="*/ 0 h 2553"/>
              <a:gd name="T8" fmla="*/ 0 60000 65536"/>
              <a:gd name="T9" fmla="*/ 0 60000 65536"/>
              <a:gd name="T10" fmla="*/ 0 60000 65536"/>
              <a:gd name="T11" fmla="*/ 0 60000 65536"/>
              <a:gd name="T12" fmla="*/ 0 w 2664"/>
              <a:gd name="T13" fmla="*/ 0 h 2553"/>
              <a:gd name="T14" fmla="*/ 2664 w 2664"/>
              <a:gd name="T15" fmla="*/ 2553 h 255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664" h="2553">
                <a:moveTo>
                  <a:pt x="2664" y="0"/>
                </a:moveTo>
                <a:lnTo>
                  <a:pt x="0" y="546"/>
                </a:lnTo>
                <a:lnTo>
                  <a:pt x="1835" y="2553"/>
                </a:lnTo>
                <a:lnTo>
                  <a:pt x="2664" y="0"/>
                </a:lnTo>
                <a:close/>
              </a:path>
            </a:pathLst>
          </a:custGeom>
          <a:solidFill>
            <a:srgbClr val="B1D153"/>
          </a:solidFill>
          <a:ln>
            <a:noFill/>
          </a:ln>
        </p:spPr>
        <p:txBody>
          <a:bodyPr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12" name="淘宝网Chenying0907出品 9"/>
          <p:cNvSpPr>
            <a:spLocks noChangeArrowheads="1"/>
          </p:cNvSpPr>
          <p:nvPr/>
        </p:nvSpPr>
        <p:spPr bwMode="auto">
          <a:xfrm>
            <a:off x="3527425" y="3318024"/>
            <a:ext cx="955675" cy="1044575"/>
          </a:xfrm>
          <a:custGeom>
            <a:avLst/>
            <a:gdLst>
              <a:gd name="T0" fmla="*/ 305 w 2476"/>
              <a:gd name="T1" fmla="*/ 0 h 2702"/>
              <a:gd name="T2" fmla="*/ 0 w 2476"/>
              <a:gd name="T3" fmla="*/ 2702 h 2702"/>
              <a:gd name="T4" fmla="*/ 2476 w 2476"/>
              <a:gd name="T5" fmla="*/ 1578 h 2702"/>
              <a:gd name="T6" fmla="*/ 305 w 2476"/>
              <a:gd name="T7" fmla="*/ 0 h 2702"/>
              <a:gd name="T8" fmla="*/ 0 60000 65536"/>
              <a:gd name="T9" fmla="*/ 0 60000 65536"/>
              <a:gd name="T10" fmla="*/ 0 60000 65536"/>
              <a:gd name="T11" fmla="*/ 0 60000 65536"/>
              <a:gd name="T12" fmla="*/ 0 w 2476"/>
              <a:gd name="T13" fmla="*/ 0 h 2702"/>
              <a:gd name="T14" fmla="*/ 2476 w 2476"/>
              <a:gd name="T15" fmla="*/ 2702 h 270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76" h="2702">
                <a:moveTo>
                  <a:pt x="305" y="0"/>
                </a:moveTo>
                <a:lnTo>
                  <a:pt x="0" y="2702"/>
                </a:lnTo>
                <a:lnTo>
                  <a:pt x="2476" y="1578"/>
                </a:lnTo>
                <a:lnTo>
                  <a:pt x="305" y="0"/>
                </a:lnTo>
                <a:close/>
              </a:path>
            </a:pathLst>
          </a:custGeom>
          <a:solidFill>
            <a:srgbClr val="72CD4F"/>
          </a:solidFill>
          <a:ln>
            <a:noFill/>
          </a:ln>
        </p:spPr>
        <p:txBody>
          <a:bodyPr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13" name="淘宝网Chenying0907出品 10"/>
          <p:cNvSpPr>
            <a:spLocks noChangeArrowheads="1"/>
          </p:cNvSpPr>
          <p:nvPr/>
        </p:nvSpPr>
        <p:spPr bwMode="auto">
          <a:xfrm>
            <a:off x="4483100" y="3318024"/>
            <a:ext cx="958850" cy="1044575"/>
          </a:xfrm>
          <a:custGeom>
            <a:avLst/>
            <a:gdLst>
              <a:gd name="T0" fmla="*/ 0 w 2476"/>
              <a:gd name="T1" fmla="*/ 1578 h 2702"/>
              <a:gd name="T2" fmla="*/ 2476 w 2476"/>
              <a:gd name="T3" fmla="*/ 2702 h 2702"/>
              <a:gd name="T4" fmla="*/ 2172 w 2476"/>
              <a:gd name="T5" fmla="*/ 0 h 2702"/>
              <a:gd name="T6" fmla="*/ 0 w 2476"/>
              <a:gd name="T7" fmla="*/ 1578 h 2702"/>
              <a:gd name="T8" fmla="*/ 0 60000 65536"/>
              <a:gd name="T9" fmla="*/ 0 60000 65536"/>
              <a:gd name="T10" fmla="*/ 0 60000 65536"/>
              <a:gd name="T11" fmla="*/ 0 60000 65536"/>
              <a:gd name="T12" fmla="*/ 0 w 2476"/>
              <a:gd name="T13" fmla="*/ 0 h 2702"/>
              <a:gd name="T14" fmla="*/ 2476 w 2476"/>
              <a:gd name="T15" fmla="*/ 2702 h 270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76" h="2702">
                <a:moveTo>
                  <a:pt x="0" y="1578"/>
                </a:moveTo>
                <a:lnTo>
                  <a:pt x="2476" y="2702"/>
                </a:lnTo>
                <a:lnTo>
                  <a:pt x="2172" y="0"/>
                </a:lnTo>
                <a:lnTo>
                  <a:pt x="0" y="1578"/>
                </a:lnTo>
                <a:close/>
              </a:path>
            </a:pathLst>
          </a:custGeom>
          <a:solidFill>
            <a:srgbClr val="57C873"/>
          </a:solidFill>
          <a:ln>
            <a:noFill/>
          </a:ln>
        </p:spPr>
        <p:txBody>
          <a:bodyPr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14" name="淘宝网Chenying0907出品 11"/>
          <p:cNvSpPr>
            <a:spLocks noChangeArrowheads="1"/>
          </p:cNvSpPr>
          <p:nvPr/>
        </p:nvSpPr>
        <p:spPr bwMode="auto">
          <a:xfrm>
            <a:off x="5003800" y="2327424"/>
            <a:ext cx="1028700" cy="990600"/>
          </a:xfrm>
          <a:custGeom>
            <a:avLst/>
            <a:gdLst>
              <a:gd name="T0" fmla="*/ 830 w 2664"/>
              <a:gd name="T1" fmla="*/ 2553 h 2553"/>
              <a:gd name="T2" fmla="*/ 2664 w 2664"/>
              <a:gd name="T3" fmla="*/ 546 h 2553"/>
              <a:gd name="T4" fmla="*/ 0 w 2664"/>
              <a:gd name="T5" fmla="*/ 0 h 2553"/>
              <a:gd name="T6" fmla="*/ 830 w 2664"/>
              <a:gd name="T7" fmla="*/ 2553 h 2553"/>
              <a:gd name="T8" fmla="*/ 0 60000 65536"/>
              <a:gd name="T9" fmla="*/ 0 60000 65536"/>
              <a:gd name="T10" fmla="*/ 0 60000 65536"/>
              <a:gd name="T11" fmla="*/ 0 60000 65536"/>
              <a:gd name="T12" fmla="*/ 0 w 2664"/>
              <a:gd name="T13" fmla="*/ 0 h 2553"/>
              <a:gd name="T14" fmla="*/ 2664 w 2664"/>
              <a:gd name="T15" fmla="*/ 2553 h 255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664" h="2553">
                <a:moveTo>
                  <a:pt x="830" y="2553"/>
                </a:moveTo>
                <a:lnTo>
                  <a:pt x="2664" y="546"/>
                </a:lnTo>
                <a:lnTo>
                  <a:pt x="0" y="0"/>
                </a:lnTo>
                <a:lnTo>
                  <a:pt x="830" y="2553"/>
                </a:lnTo>
                <a:close/>
              </a:path>
            </a:pathLst>
          </a:custGeom>
          <a:solidFill>
            <a:srgbClr val="B1D153"/>
          </a:solidFill>
          <a:ln>
            <a:noFill/>
          </a:ln>
        </p:spPr>
        <p:txBody>
          <a:bodyPr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15" name="淘宝网Chenying0907出品 7"/>
          <p:cNvSpPr>
            <a:spLocks noChangeArrowheads="1"/>
          </p:cNvSpPr>
          <p:nvPr/>
        </p:nvSpPr>
        <p:spPr bwMode="auto">
          <a:xfrm>
            <a:off x="4205605" y="1830070"/>
            <a:ext cx="699770" cy="43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  <a:scene3d>
              <a:camera prst="orthographicFront"/>
              <a:lightRig rig="threePt" dir="t"/>
            </a:scene3d>
          </a:bodyPr>
          <a:p>
            <a:pPr algn="ctr"/>
            <a:r>
              <a:rPr lang="en-US" altLang="zh-CN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wiss911 UCm BT" pitchFamily="2" charset="0"/>
                <a:sym typeface="Swiss911 UCm BT" pitchFamily="2" charset="0"/>
              </a:rPr>
              <a:t>1</a:t>
            </a:r>
            <a:endParaRPr lang="en-US" altLang="zh-CN" sz="28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wiss911 UCm BT" pitchFamily="2" charset="0"/>
              <a:sym typeface="Swiss911 UCm BT" pitchFamily="2" charset="0"/>
            </a:endParaRPr>
          </a:p>
        </p:txBody>
      </p:sp>
      <p:sp>
        <p:nvSpPr>
          <p:cNvPr id="16" name="淘宝网Chenying0907出品 8"/>
          <p:cNvSpPr>
            <a:spLocks noChangeArrowheads="1"/>
          </p:cNvSpPr>
          <p:nvPr/>
        </p:nvSpPr>
        <p:spPr bwMode="auto">
          <a:xfrm>
            <a:off x="5192395" y="2514600"/>
            <a:ext cx="597535" cy="43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p>
            <a:pPr algn="ctr"/>
            <a:r>
              <a:rPr lang="en-US" altLang="zh-CN" sz="2800" dirty="0">
                <a:solidFill>
                  <a:schemeClr val="tx1"/>
                </a:solidFill>
                <a:latin typeface="Swiss911 UCm BT" pitchFamily="2" charset="0"/>
                <a:sym typeface="Swiss911 UCm BT" pitchFamily="2" charset="0"/>
              </a:rPr>
              <a:t>2</a:t>
            </a:r>
            <a:endParaRPr lang="en-US" altLang="zh-CN" sz="2800" dirty="0">
              <a:solidFill>
                <a:schemeClr val="tx1"/>
              </a:solidFill>
              <a:latin typeface="Swiss911 UCm BT" pitchFamily="2" charset="0"/>
              <a:sym typeface="Swiss911 UCm BT" pitchFamily="2" charset="0"/>
            </a:endParaRPr>
          </a:p>
        </p:txBody>
      </p:sp>
      <p:sp>
        <p:nvSpPr>
          <p:cNvPr id="17" name="淘宝网Chenying0907出品 9"/>
          <p:cNvSpPr>
            <a:spLocks noChangeArrowheads="1"/>
          </p:cNvSpPr>
          <p:nvPr/>
        </p:nvSpPr>
        <p:spPr bwMode="auto">
          <a:xfrm>
            <a:off x="4905375" y="3654425"/>
            <a:ext cx="536575" cy="43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  <a:scene3d>
              <a:camera prst="orthographicFront"/>
              <a:lightRig rig="threePt" dir="t"/>
            </a:scene3d>
          </a:bodyPr>
          <a:p>
            <a:pPr algn="ctr"/>
            <a:r>
              <a:rPr lang="en-US" altLang="zh-CN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wiss911 UCm BT" pitchFamily="2" charset="0"/>
                <a:sym typeface="Swiss911 UCm BT" pitchFamily="2" charset="0"/>
              </a:rPr>
              <a:t>3</a:t>
            </a:r>
            <a:endParaRPr lang="en-US" altLang="zh-CN" sz="28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wiss911 UCm BT" pitchFamily="2" charset="0"/>
              <a:sym typeface="Swiss911 UCm BT" pitchFamily="2" charset="0"/>
            </a:endParaRPr>
          </a:p>
        </p:txBody>
      </p:sp>
      <p:sp>
        <p:nvSpPr>
          <p:cNvPr id="18" name="淘宝网Chenying0907出品 10"/>
          <p:cNvSpPr>
            <a:spLocks noChangeArrowheads="1"/>
          </p:cNvSpPr>
          <p:nvPr/>
        </p:nvSpPr>
        <p:spPr bwMode="auto">
          <a:xfrm>
            <a:off x="3646488" y="3668862"/>
            <a:ext cx="357187" cy="43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  <a:scene3d>
              <a:camera prst="orthographicFront"/>
              <a:lightRig rig="threePt" dir="t"/>
            </a:scene3d>
          </a:bodyPr>
          <a:p>
            <a:pPr algn="ctr"/>
            <a:r>
              <a:rPr lang="en-US" altLang="zh-CN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wiss911 UCm BT" pitchFamily="2" charset="0"/>
                <a:sym typeface="Swiss911 UCm BT" pitchFamily="2" charset="0"/>
              </a:rPr>
              <a:t>4</a:t>
            </a:r>
            <a:endParaRPr lang="en-US" altLang="zh-CN" sz="28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wiss911 UCm BT" pitchFamily="2" charset="0"/>
              <a:sym typeface="Swiss911 UCm BT" pitchFamily="2" charset="0"/>
            </a:endParaRPr>
          </a:p>
        </p:txBody>
      </p:sp>
      <p:sp>
        <p:nvSpPr>
          <p:cNvPr id="19" name="淘宝网Chenying0907出品 11"/>
          <p:cNvSpPr>
            <a:spLocks noChangeArrowheads="1"/>
          </p:cNvSpPr>
          <p:nvPr/>
        </p:nvSpPr>
        <p:spPr bwMode="auto">
          <a:xfrm>
            <a:off x="3348038" y="2524274"/>
            <a:ext cx="357187" cy="43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  <a:scene3d>
              <a:camera prst="orthographicFront"/>
              <a:lightRig rig="threePt" dir="t"/>
            </a:scene3d>
          </a:bodyPr>
          <a:p>
            <a:pPr algn="ctr"/>
            <a:r>
              <a:rPr lang="en-US" altLang="zh-CN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wiss911 UCm BT" pitchFamily="2" charset="0"/>
                <a:sym typeface="Swiss911 UCm BT" pitchFamily="2" charset="0"/>
              </a:rPr>
              <a:t>5</a:t>
            </a:r>
            <a:endParaRPr lang="en-US" altLang="zh-CN" sz="28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wiss911 UCm BT" pitchFamily="2" charset="0"/>
              <a:sym typeface="Swiss911 UCm BT" pitchFamily="2" charset="0"/>
            </a:endParaRPr>
          </a:p>
        </p:txBody>
      </p:sp>
      <p:sp>
        <p:nvSpPr>
          <p:cNvPr id="20" name="TextBox 12"/>
          <p:cNvSpPr>
            <a:spLocks noChangeArrowheads="1"/>
          </p:cNvSpPr>
          <p:nvPr/>
        </p:nvSpPr>
        <p:spPr bwMode="auto">
          <a:xfrm>
            <a:off x="4932045" y="899309"/>
            <a:ext cx="257175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20000"/>
                    <a:lumOff val="8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  <a:scene3d>
              <a:camera prst="orthographicFront"/>
              <a:lightRig rig="threePt" dir="t"/>
            </a:scene3d>
          </a:bodyPr>
          <a:p>
            <a:pPr algn="just">
              <a:lnSpc>
                <a:spcPct val="100000"/>
              </a:lnSpc>
            </a:pPr>
            <a:r>
              <a:rPr lang="zh-CN" altLang="en-US" sz="160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根据计划书的逻辑去呈现，内容真实，完整</a:t>
            </a:r>
            <a:endParaRPr lang="zh-CN" altLang="en-US" sz="1600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" name="TextBox 13"/>
          <p:cNvSpPr>
            <a:spLocks noChangeArrowheads="1"/>
          </p:cNvSpPr>
          <p:nvPr/>
        </p:nvSpPr>
        <p:spPr bwMode="auto">
          <a:xfrm>
            <a:off x="6732270" y="1960245"/>
            <a:ext cx="1943100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20000"/>
                    <a:lumOff val="8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p>
            <a:pPr algn="just"/>
            <a:r>
              <a:rPr lang="zh-CN" altLang="en-US" sz="1600">
                <a:effectLst/>
                <a:latin typeface="微软雅黑" panose="020B0503020204020204" charset="-122"/>
                <a:ea typeface="微软雅黑" panose="020B0503020204020204" charset="-122"/>
              </a:rPr>
              <a:t>结合项目的行业分类、服务范围、特征等选择不同颜色的母版，突出专业性</a:t>
            </a:r>
            <a:endParaRPr lang="zh-CN" altLang="en-US" sz="1600"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2" name="TextBox 14"/>
          <p:cNvSpPr>
            <a:spLocks noChangeArrowheads="1"/>
          </p:cNvSpPr>
          <p:nvPr/>
        </p:nvSpPr>
        <p:spPr bwMode="auto">
          <a:xfrm>
            <a:off x="5888990" y="4171315"/>
            <a:ext cx="2449830" cy="738505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 lIns="0" tIns="0" rIns="0" bIns="0">
            <a:spAutoFit/>
            <a:scene3d>
              <a:camera prst="orthographicFront"/>
              <a:lightRig rig="threePt" dir="t"/>
            </a:scene3d>
          </a:bodyPr>
          <a:p>
            <a:pPr algn="just"/>
            <a:r>
              <a:rPr lang="zh-CN" altLang="en-US" sz="160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按照颜色要求不超过三种的原理，把文字、底纹、图框等进行合理的颜色搭配</a:t>
            </a:r>
            <a:endParaRPr lang="zh-CN" altLang="en-US" sz="1600">
              <a:ln>
                <a:noFill/>
              </a:ln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3" name="TextBox 15"/>
          <p:cNvSpPr>
            <a:spLocks noChangeArrowheads="1"/>
          </p:cNvSpPr>
          <p:nvPr/>
        </p:nvSpPr>
        <p:spPr bwMode="auto">
          <a:xfrm>
            <a:off x="544830" y="4173220"/>
            <a:ext cx="2461895" cy="738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20000"/>
                    <a:lumOff val="8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  <a:scene3d>
              <a:camera prst="orthographicFront"/>
              <a:lightRig rig="threePt" dir="t"/>
            </a:scene3d>
          </a:bodyPr>
          <a:p>
            <a:pPr algn="just"/>
            <a:r>
              <a:rPr lang="zh-CN" altLang="en-US" sz="1600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非必须尽量不使用动画，如果使用需要统一、简单，避免播放不出来的麻烦</a:t>
            </a:r>
            <a:endParaRPr lang="zh-CN" altLang="en-US" sz="1600" dirty="0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4" name="TextBox 16"/>
          <p:cNvSpPr>
            <a:spLocks noChangeArrowheads="1"/>
          </p:cNvSpPr>
          <p:nvPr/>
        </p:nvSpPr>
        <p:spPr bwMode="auto">
          <a:xfrm>
            <a:off x="152400" y="2177247"/>
            <a:ext cx="21082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20000"/>
                    <a:lumOff val="8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p>
            <a:pPr algn="just">
              <a:lnSpc>
                <a:spcPct val="100000"/>
              </a:lnSpc>
            </a:pPr>
            <a:r>
              <a:rPr lang="zh-CN" altLang="en-US" sz="1600" dirty="0">
                <a:effectLst/>
                <a:latin typeface="微软雅黑" panose="020B0503020204020204" charset="-122"/>
                <a:ea typeface="微软雅黑" panose="020B0503020204020204" charset="-122"/>
              </a:rPr>
              <a:t>以PPT引导演讲的思路，使演讲逻辑清晰你</a:t>
            </a:r>
            <a:endParaRPr lang="zh-CN" altLang="en-US" sz="1600" dirty="0"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5" name="TextBox 17"/>
          <p:cNvSpPr>
            <a:spLocks noChangeArrowheads="1"/>
          </p:cNvSpPr>
          <p:nvPr/>
        </p:nvSpPr>
        <p:spPr bwMode="auto">
          <a:xfrm>
            <a:off x="4241800" y="987425"/>
            <a:ext cx="626745" cy="307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p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内容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6" name="TextBox 18"/>
          <p:cNvSpPr>
            <a:spLocks noChangeArrowheads="1"/>
          </p:cNvSpPr>
          <p:nvPr/>
        </p:nvSpPr>
        <p:spPr bwMode="auto">
          <a:xfrm>
            <a:off x="6084570" y="2360295"/>
            <a:ext cx="591820" cy="307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p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母版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7" name="TextBox 19"/>
          <p:cNvSpPr>
            <a:spLocks noChangeArrowheads="1"/>
          </p:cNvSpPr>
          <p:nvPr/>
        </p:nvSpPr>
        <p:spPr bwMode="auto">
          <a:xfrm>
            <a:off x="5220335" y="4421505"/>
            <a:ext cx="702945" cy="307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sz="20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配色</a:t>
            </a:r>
            <a:endParaRPr lang="zh-CN" altLang="en-US" sz="2000" b="1" dirty="0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8" name="TextBox 20"/>
          <p:cNvSpPr>
            <a:spLocks noChangeArrowheads="1"/>
          </p:cNvSpPr>
          <p:nvPr/>
        </p:nvSpPr>
        <p:spPr bwMode="auto">
          <a:xfrm>
            <a:off x="3217545" y="4388485"/>
            <a:ext cx="604520" cy="307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p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动画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9" name="TextBox 21"/>
          <p:cNvSpPr>
            <a:spLocks noChangeArrowheads="1"/>
          </p:cNvSpPr>
          <p:nvPr/>
        </p:nvSpPr>
        <p:spPr bwMode="auto">
          <a:xfrm>
            <a:off x="2311400" y="2360295"/>
            <a:ext cx="574675" cy="307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p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演讲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"/>
                            </p:stCondLst>
                            <p:childTnLst>
                              <p:par>
                                <p:cTn id="8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5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4000"/>
                            </p:stCondLst>
                            <p:childTnLst>
                              <p:par>
                                <p:cTn id="9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500"/>
                            </p:stCondLst>
                            <p:childTnLst>
                              <p:par>
                                <p:cTn id="10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650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7000"/>
                            </p:stCondLst>
                            <p:childTnLst>
                              <p:par>
                                <p:cTn id="1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 autoUpdateAnimBg="0"/>
      <p:bldP spid="11" grpId="0" bldLvl="0" animBg="1" autoUpdateAnimBg="0"/>
      <p:bldP spid="12" grpId="0" bldLvl="0" animBg="1" autoUpdateAnimBg="0"/>
      <p:bldP spid="13" grpId="0" bldLvl="0" animBg="1" autoUpdateAnimBg="0"/>
      <p:bldP spid="14" grpId="0" bldLvl="0" animBg="1" autoUpdateAnimBg="0"/>
      <p:bldP spid="15" grpId="0" bldLvl="0" autoUpdateAnimBg="0"/>
      <p:bldP spid="16" grpId="0" bldLvl="0" autoUpdateAnimBg="0"/>
      <p:bldP spid="17" grpId="0" bldLvl="0" autoUpdateAnimBg="0"/>
      <p:bldP spid="18" grpId="0" bldLvl="0" autoUpdateAnimBg="0"/>
      <p:bldP spid="19" grpId="0" bldLvl="0" autoUpdateAnimBg="0"/>
      <p:bldP spid="20" grpId="0" bldLvl="0" animBg="1" autoUpdateAnimBg="0"/>
      <p:bldP spid="21" grpId="0" bldLvl="0" animBg="1" autoUpdateAnimBg="0"/>
      <p:bldP spid="22" grpId="0" bldLvl="0" animBg="1" autoUpdateAnimBg="0"/>
      <p:bldP spid="23" grpId="0" bldLvl="0" animBg="1" autoUpdateAnimBg="0"/>
      <p:bldP spid="24" grpId="0" bldLvl="0" animBg="1" autoUpdateAnimBg="0"/>
      <p:bldP spid="25" grpId="0" bldLvl="0" autoUpdateAnimBg="0"/>
      <p:bldP spid="26" grpId="0" bldLvl="0" autoUpdateAnimBg="0"/>
      <p:bldP spid="27" grpId="0" bldLvl="0" autoUpdateAnimBg="0"/>
      <p:bldP spid="28" grpId="0" bldLvl="0" autoUpdateAnimBg="0"/>
      <p:bldP spid="29" grpId="0" bldLvl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3" name="标题 1"/>
          <p:cNvSpPr>
            <a:spLocks noGrp="1"/>
          </p:cNvSpPr>
          <p:nvPr>
            <p:ph type="title"/>
          </p:nvPr>
        </p:nvSpPr>
        <p:spPr>
          <a:xfrm>
            <a:off x="3024505" y="561975"/>
            <a:ext cx="3408045" cy="356235"/>
          </a:xfrm>
        </p:spPr>
        <p:txBody>
          <a:bodyPr/>
          <a:p>
            <a:r>
              <a:rPr lang="zh-CN" altLang="en-US" sz="1800" b="1" dirty="0"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商业计划书传递的四个问题</a:t>
            </a:r>
            <a:endParaRPr lang="zh-CN" altLang="en-US" sz="1800" b="1" dirty="0">
              <a:solidFill>
                <a:srgbClr val="00B05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048584" name="矩形 19"/>
          <p:cNvSpPr/>
          <p:nvPr/>
        </p:nvSpPr>
        <p:spPr>
          <a:xfrm>
            <a:off x="0" y="1207733"/>
            <a:ext cx="9144000" cy="312868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48585" name="矩形 24"/>
          <p:cNvSpPr/>
          <p:nvPr/>
        </p:nvSpPr>
        <p:spPr>
          <a:xfrm>
            <a:off x="450957" y="3248358"/>
            <a:ext cx="2105356" cy="829945"/>
          </a:xfrm>
          <a:prstGeom prst="rect">
            <a:avLst/>
          </a:prstGeom>
        </p:spPr>
        <p:txBody>
          <a:bodyPr wrap="square">
            <a:spAutoFit/>
          </a:bodyPr>
          <a:p>
            <a:pPr lvl="0" algn="ctr">
              <a:lnSpc>
                <a:spcPct val="150000"/>
              </a:lnSpc>
            </a:pPr>
            <a:r>
              <a:rPr lang="en-US" altLang="zh-CN" sz="1600">
                <a:solidFill>
                  <a:srgbClr val="00B050"/>
                </a:solidFill>
                <a:cs typeface="Arial" panose="020B0604020202020204" pitchFamily="34" charset="0"/>
              </a:rPr>
              <a:t>    </a:t>
            </a:r>
            <a:r>
              <a:rPr lang="zh-CN" sz="1600">
                <a:solidFill>
                  <a:srgbClr val="00B050"/>
                </a:solidFill>
                <a:cs typeface="Arial" panose="020B0604020202020204" pitchFamily="34" charset="0"/>
              </a:rPr>
              <a:t>参赛、规划、</a:t>
            </a:r>
            <a:endParaRPr lang="zh-CN" sz="1600">
              <a:solidFill>
                <a:srgbClr val="00B050"/>
              </a:solidFill>
              <a:cs typeface="Arial" panose="020B0604020202020204" pitchFamily="34" charset="0"/>
            </a:endParaRPr>
          </a:p>
          <a:p>
            <a:pPr lvl="0" algn="ctr">
              <a:lnSpc>
                <a:spcPct val="150000"/>
              </a:lnSpc>
            </a:pPr>
            <a:r>
              <a:rPr lang="zh-CN" sz="1600">
                <a:solidFill>
                  <a:srgbClr val="00B050"/>
                </a:solidFill>
                <a:cs typeface="Arial" panose="020B0604020202020204" pitchFamily="34" charset="0"/>
              </a:rPr>
              <a:t>    招聘、融资、</a:t>
            </a:r>
            <a:endParaRPr lang="zh-CN" sz="1600">
              <a:solidFill>
                <a:srgbClr val="00B050"/>
              </a:solidFill>
              <a:cs typeface="Arial" panose="020B0604020202020204" pitchFamily="34" charset="0"/>
            </a:endParaRPr>
          </a:p>
        </p:txBody>
      </p:sp>
      <p:sp>
        <p:nvSpPr>
          <p:cNvPr id="1048586" name="矩形 25"/>
          <p:cNvSpPr/>
          <p:nvPr/>
        </p:nvSpPr>
        <p:spPr>
          <a:xfrm>
            <a:off x="2717061" y="3248358"/>
            <a:ext cx="2105356" cy="829945"/>
          </a:xfrm>
          <a:prstGeom prst="rect">
            <a:avLst/>
          </a:prstGeom>
        </p:spPr>
        <p:txBody>
          <a:bodyPr wrap="square">
            <a:spAutoFit/>
          </a:bodyPr>
          <a:p>
            <a:pPr lvl="0" algn="ctr">
              <a:lnSpc>
                <a:spcPct val="150000"/>
              </a:lnSpc>
            </a:pPr>
            <a:r>
              <a:rPr lang="zh-CN" sz="1600">
                <a:solidFill>
                  <a:srgbClr val="00B050"/>
                </a:solidFill>
                <a:cs typeface="Arial" panose="020B0604020202020204" pitchFamily="34" charset="0"/>
              </a:rPr>
              <a:t>合伙人、员工</a:t>
            </a:r>
            <a:endParaRPr lang="zh-CN" sz="1600">
              <a:solidFill>
                <a:srgbClr val="00B050"/>
              </a:solidFill>
              <a:cs typeface="Arial" panose="020B0604020202020204" pitchFamily="34" charset="0"/>
            </a:endParaRPr>
          </a:p>
          <a:p>
            <a:pPr lvl="0" algn="ctr">
              <a:lnSpc>
                <a:spcPct val="150000"/>
              </a:lnSpc>
            </a:pPr>
            <a:r>
              <a:rPr lang="zh-CN" sz="1600">
                <a:solidFill>
                  <a:srgbClr val="00B050"/>
                </a:solidFill>
                <a:cs typeface="Arial" panose="020B0604020202020204" pitchFamily="34" charset="0"/>
              </a:rPr>
              <a:t>投资人、评委</a:t>
            </a:r>
            <a:endParaRPr lang="zh-CN" sz="1600">
              <a:solidFill>
                <a:srgbClr val="00B050"/>
              </a:solidFill>
              <a:cs typeface="Arial" panose="020B0604020202020204" pitchFamily="34" charset="0"/>
            </a:endParaRPr>
          </a:p>
        </p:txBody>
      </p:sp>
      <p:sp>
        <p:nvSpPr>
          <p:cNvPr id="1048587" name="矩形 26"/>
          <p:cNvSpPr/>
          <p:nvPr/>
        </p:nvSpPr>
        <p:spPr>
          <a:xfrm>
            <a:off x="4709160" y="3119755"/>
            <a:ext cx="2543810" cy="1198880"/>
          </a:xfrm>
          <a:prstGeom prst="rect">
            <a:avLst/>
          </a:prstGeom>
        </p:spPr>
        <p:txBody>
          <a:bodyPr wrap="square">
            <a:spAutoFit/>
          </a:bodyPr>
          <a:p>
            <a:pPr lvl="0" algn="ctr">
              <a:lnSpc>
                <a:spcPct val="150000"/>
              </a:lnSpc>
            </a:pPr>
            <a:r>
              <a:rPr lang="en-US" altLang="zh-CN" sz="1600">
                <a:solidFill>
                  <a:srgbClr val="00B050"/>
                </a:solidFill>
                <a:cs typeface="Arial" panose="020B0604020202020204" pitchFamily="34" charset="0"/>
              </a:rPr>
              <a:t>5W2H</a:t>
            </a:r>
            <a:endParaRPr lang="en-US" altLang="zh-CN" sz="1600">
              <a:solidFill>
                <a:srgbClr val="00B050"/>
              </a:solidFill>
              <a:cs typeface="Arial" panose="020B0604020202020204" pitchFamily="34" charset="0"/>
            </a:endParaRPr>
          </a:p>
          <a:p>
            <a:pPr lvl="0" algn="ctr">
              <a:lnSpc>
                <a:spcPct val="150000"/>
              </a:lnSpc>
            </a:pPr>
            <a:r>
              <a:rPr lang="en-US" altLang="zh-CN" sz="1600">
                <a:solidFill>
                  <a:srgbClr val="00B050"/>
                </a:solidFill>
                <a:cs typeface="Arial" panose="020B0604020202020204" pitchFamily="34" charset="0"/>
              </a:rPr>
              <a:t>why</a:t>
            </a:r>
            <a:r>
              <a:rPr lang="zh-CN" altLang="en-US" sz="1600">
                <a:solidFill>
                  <a:srgbClr val="00B050"/>
                </a:solidFill>
                <a:cs typeface="Arial" panose="020B0604020202020204" pitchFamily="34" charset="0"/>
              </a:rPr>
              <a:t>、</a:t>
            </a:r>
            <a:r>
              <a:rPr lang="en-US" altLang="zh-CN" sz="1600">
                <a:solidFill>
                  <a:srgbClr val="00B050"/>
                </a:solidFill>
                <a:cs typeface="Arial" panose="020B0604020202020204" pitchFamily="34" charset="0"/>
              </a:rPr>
              <a:t>what</a:t>
            </a:r>
            <a:r>
              <a:rPr lang="zh-CN" altLang="en-US" sz="1600">
                <a:solidFill>
                  <a:srgbClr val="00B050"/>
                </a:solidFill>
                <a:cs typeface="Arial" panose="020B0604020202020204" pitchFamily="34" charset="0"/>
              </a:rPr>
              <a:t>、</a:t>
            </a:r>
            <a:r>
              <a:rPr lang="en-US" altLang="zh-CN" sz="1600">
                <a:solidFill>
                  <a:srgbClr val="00B050"/>
                </a:solidFill>
                <a:cs typeface="Arial" panose="020B0604020202020204" pitchFamily="34" charset="0"/>
              </a:rPr>
              <a:t>how</a:t>
            </a:r>
            <a:r>
              <a:rPr lang="zh-CN" altLang="en-US" sz="1600">
                <a:solidFill>
                  <a:srgbClr val="00B050"/>
                </a:solidFill>
                <a:cs typeface="Arial" panose="020B0604020202020204" pitchFamily="34" charset="0"/>
              </a:rPr>
              <a:t>、</a:t>
            </a:r>
            <a:r>
              <a:rPr lang="en-US" altLang="zh-CN" sz="1600">
                <a:solidFill>
                  <a:srgbClr val="00B050"/>
                </a:solidFill>
                <a:cs typeface="Arial" panose="020B0604020202020204" pitchFamily="34" charset="0"/>
              </a:rPr>
              <a:t>who</a:t>
            </a:r>
            <a:r>
              <a:rPr lang="zh-CN" altLang="en-US" sz="1600">
                <a:solidFill>
                  <a:srgbClr val="00B050"/>
                </a:solidFill>
                <a:cs typeface="Arial" panose="020B0604020202020204" pitchFamily="34" charset="0"/>
              </a:rPr>
              <a:t>、</a:t>
            </a:r>
            <a:r>
              <a:rPr lang="en-US" altLang="zh-CN" sz="1600">
                <a:solidFill>
                  <a:srgbClr val="00B050"/>
                </a:solidFill>
                <a:cs typeface="Arial" panose="020B0604020202020204" pitchFamily="34" charset="0"/>
              </a:rPr>
              <a:t>which</a:t>
            </a:r>
            <a:r>
              <a:rPr lang="zh-CN" altLang="en-US" sz="1600">
                <a:solidFill>
                  <a:srgbClr val="00B050"/>
                </a:solidFill>
                <a:cs typeface="Arial" panose="020B0604020202020204" pitchFamily="34" charset="0"/>
              </a:rPr>
              <a:t>、</a:t>
            </a:r>
            <a:r>
              <a:rPr lang="en-US" altLang="zh-CN" sz="1600">
                <a:solidFill>
                  <a:srgbClr val="00B050"/>
                </a:solidFill>
                <a:cs typeface="Arial" panose="020B0604020202020204" pitchFamily="34" charset="0"/>
              </a:rPr>
              <a:t>when</a:t>
            </a:r>
            <a:r>
              <a:rPr lang="zh-CN" altLang="en-US" sz="1600">
                <a:solidFill>
                  <a:srgbClr val="00B050"/>
                </a:solidFill>
                <a:cs typeface="Arial" panose="020B0604020202020204" pitchFamily="34" charset="0"/>
              </a:rPr>
              <a:t>、</a:t>
            </a:r>
            <a:r>
              <a:rPr lang="en-US" altLang="zh-CN" sz="1600">
                <a:solidFill>
                  <a:srgbClr val="00B050"/>
                </a:solidFill>
                <a:cs typeface="Arial" panose="020B0604020202020204" pitchFamily="34" charset="0"/>
              </a:rPr>
              <a:t>how much</a:t>
            </a:r>
            <a:endParaRPr lang="en-US" altLang="zh-CN" sz="1600">
              <a:solidFill>
                <a:srgbClr val="00B050"/>
              </a:solidFill>
              <a:cs typeface="Arial" panose="020B0604020202020204" pitchFamily="34" charset="0"/>
            </a:endParaRPr>
          </a:p>
        </p:txBody>
      </p:sp>
      <p:sp>
        <p:nvSpPr>
          <p:cNvPr id="1048588" name="矩形 27"/>
          <p:cNvSpPr/>
          <p:nvPr/>
        </p:nvSpPr>
        <p:spPr>
          <a:xfrm>
            <a:off x="7038448" y="3303603"/>
            <a:ext cx="2105356" cy="829945"/>
          </a:xfrm>
          <a:prstGeom prst="rect">
            <a:avLst/>
          </a:prstGeom>
        </p:spPr>
        <p:txBody>
          <a:bodyPr wrap="square">
            <a:spAutoFit/>
          </a:bodyPr>
          <a:p>
            <a:pPr lvl="0" algn="ctr">
              <a:lnSpc>
                <a:spcPct val="150000"/>
              </a:lnSpc>
            </a:pPr>
            <a:r>
              <a:rPr lang="zh-CN" sz="1600">
                <a:solidFill>
                  <a:srgbClr val="00B050"/>
                </a:solidFill>
                <a:cs typeface="Arial" panose="020B0604020202020204" pitchFamily="34" charset="0"/>
              </a:rPr>
              <a:t>合同、证书</a:t>
            </a:r>
            <a:endParaRPr lang="zh-CN" sz="1600">
              <a:solidFill>
                <a:srgbClr val="00B050"/>
              </a:solidFill>
              <a:cs typeface="Arial" panose="020B0604020202020204" pitchFamily="34" charset="0"/>
            </a:endParaRPr>
          </a:p>
          <a:p>
            <a:pPr lvl="0" algn="ctr">
              <a:lnSpc>
                <a:spcPct val="150000"/>
              </a:lnSpc>
            </a:pPr>
            <a:r>
              <a:rPr lang="zh-CN" sz="1600">
                <a:solidFill>
                  <a:srgbClr val="00B050"/>
                </a:solidFill>
                <a:cs typeface="Arial" panose="020B0604020202020204" pitchFamily="34" charset="0"/>
              </a:rPr>
              <a:t>专利、实物图、视频</a:t>
            </a:r>
            <a:endParaRPr lang="zh-CN" sz="1600">
              <a:solidFill>
                <a:srgbClr val="00B050"/>
              </a:solidFill>
              <a:cs typeface="Arial" panose="020B0604020202020204" pitchFamily="34" charset="0"/>
            </a:endParaRPr>
          </a:p>
        </p:txBody>
      </p:sp>
      <p:sp>
        <p:nvSpPr>
          <p:cNvPr id="1048589" name="椭圆 35"/>
          <p:cNvSpPr/>
          <p:nvPr/>
        </p:nvSpPr>
        <p:spPr>
          <a:xfrm>
            <a:off x="1002768" y="1422683"/>
            <a:ext cx="1001734" cy="1001734"/>
          </a:xfrm>
          <a:prstGeom prst="ellipse">
            <a:avLst/>
          </a:prstGeom>
          <a:gradFill flip="none" rotWithShape="1">
            <a:gsLst>
              <a:gs pos="0">
                <a:srgbClr val="CCCCCC"/>
              </a:gs>
              <a:gs pos="100000">
                <a:srgbClr val="FCFCFC"/>
              </a:gs>
            </a:gsLst>
            <a:lin ang="7200000" scaled="0"/>
          </a:gradFill>
          <a:ln w="12700" cap="flat" cmpd="sng" algn="ctr">
            <a:gradFill>
              <a:gsLst>
                <a:gs pos="0">
                  <a:sysClr val="window" lastClr="FFFFFF"/>
                </a:gs>
                <a:gs pos="89000">
                  <a:sysClr val="window" lastClr="FFFFFF">
                    <a:lumMod val="85000"/>
                  </a:sysClr>
                </a:gs>
              </a:gsLst>
              <a:lin ang="7200000" scaled="0"/>
            </a:gradFill>
            <a:prstDash val="solid"/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txBody>
          <a:bodyPr anchor="ctr">
            <a:scene3d>
              <a:camera prst="orthographicFront"/>
              <a:lightRig rig="threePt" dir="t"/>
            </a:scene3d>
          </a:bodyPr>
          <a:p>
            <a:pPr algn="ctr" defTabSz="914400"/>
            <a:r>
              <a:rPr lang="en-US" altLang="zh-CN" sz="4000"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  <a:ea typeface="微软雅黑" panose="020B0503020204020204" charset="-122"/>
                <a:sym typeface="Arial Black" panose="020B0A04020102020204" pitchFamily="34" charset="0"/>
              </a:rPr>
              <a:t>1</a:t>
            </a:r>
            <a:endParaRPr lang="en-US" altLang="zh-CN" sz="4000" kern="0">
              <a:solidFill>
                <a:srgbClr val="00B05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  <a:ea typeface="微软雅黑" panose="020B0503020204020204" charset="-122"/>
              <a:sym typeface="Arial Black" panose="020B0A04020102020204" pitchFamily="34" charset="0"/>
            </a:endParaRPr>
          </a:p>
        </p:txBody>
      </p:sp>
      <p:sp>
        <p:nvSpPr>
          <p:cNvPr id="1048590" name="椭圆 36"/>
          <p:cNvSpPr/>
          <p:nvPr/>
        </p:nvSpPr>
        <p:spPr>
          <a:xfrm>
            <a:off x="3148222" y="1422683"/>
            <a:ext cx="1001734" cy="1001734"/>
          </a:xfrm>
          <a:prstGeom prst="ellipse">
            <a:avLst/>
          </a:prstGeom>
          <a:gradFill flip="none" rotWithShape="1">
            <a:gsLst>
              <a:gs pos="0">
                <a:srgbClr val="CCCCCC"/>
              </a:gs>
              <a:gs pos="100000">
                <a:srgbClr val="FCFCFC"/>
              </a:gs>
            </a:gsLst>
            <a:lin ang="7200000" scaled="0"/>
          </a:gradFill>
          <a:ln w="12700" cap="flat" cmpd="sng" algn="ctr">
            <a:gradFill>
              <a:gsLst>
                <a:gs pos="0">
                  <a:sysClr val="window" lastClr="FFFFFF"/>
                </a:gs>
                <a:gs pos="89000">
                  <a:sysClr val="window" lastClr="FFFFFF">
                    <a:lumMod val="85000"/>
                  </a:sysClr>
                </a:gs>
              </a:gsLst>
              <a:lin ang="7200000" scaled="0"/>
            </a:gradFill>
            <a:prstDash val="solid"/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txBody>
          <a:bodyPr anchor="ctr"/>
          <a:p>
            <a:pPr algn="ctr" defTabSz="914400"/>
            <a:r>
              <a:rPr lang="en-US" altLang="zh-CN" sz="4000"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  <a:ea typeface="微软雅黑" panose="020B0503020204020204" charset="-122"/>
                <a:sym typeface="Arial Black" panose="020B0A04020102020204" pitchFamily="34" charset="0"/>
              </a:rPr>
              <a:t>2</a:t>
            </a:r>
            <a:endParaRPr lang="en-US" altLang="zh-CN" sz="4000" kern="0">
              <a:solidFill>
                <a:srgbClr val="00B05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  <a:ea typeface="微软雅黑" panose="020B0503020204020204" charset="-122"/>
              <a:sym typeface="Arial Black" panose="020B0A04020102020204" pitchFamily="34" charset="0"/>
            </a:endParaRPr>
          </a:p>
        </p:txBody>
      </p:sp>
      <p:sp>
        <p:nvSpPr>
          <p:cNvPr id="1048591" name="椭圆 37"/>
          <p:cNvSpPr/>
          <p:nvPr/>
        </p:nvSpPr>
        <p:spPr>
          <a:xfrm>
            <a:off x="5334173" y="1422683"/>
            <a:ext cx="1001734" cy="1001734"/>
          </a:xfrm>
          <a:prstGeom prst="ellipse">
            <a:avLst/>
          </a:prstGeom>
          <a:gradFill flip="none" rotWithShape="1">
            <a:gsLst>
              <a:gs pos="0">
                <a:srgbClr val="CCCCCC"/>
              </a:gs>
              <a:gs pos="100000">
                <a:srgbClr val="FCFCFC"/>
              </a:gs>
            </a:gsLst>
            <a:lin ang="7200000" scaled="0"/>
          </a:gradFill>
          <a:ln w="12700" cap="flat" cmpd="sng" algn="ctr">
            <a:gradFill>
              <a:gsLst>
                <a:gs pos="0">
                  <a:sysClr val="window" lastClr="FFFFFF"/>
                </a:gs>
                <a:gs pos="89000">
                  <a:sysClr val="window" lastClr="FFFFFF">
                    <a:lumMod val="85000"/>
                  </a:sysClr>
                </a:gs>
              </a:gsLst>
              <a:lin ang="7200000" scaled="0"/>
            </a:gradFill>
            <a:prstDash val="solid"/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txBody>
          <a:bodyPr anchor="ctr"/>
          <a:p>
            <a:pPr algn="ctr" defTabSz="914400"/>
            <a:r>
              <a:rPr lang="en-US" altLang="zh-CN" sz="4000"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  <a:ea typeface="微软雅黑" panose="020B0503020204020204" charset="-122"/>
                <a:sym typeface="Arial Black" panose="020B0A04020102020204" pitchFamily="34" charset="0"/>
              </a:rPr>
              <a:t>3</a:t>
            </a:r>
            <a:endParaRPr lang="en-US" altLang="zh-CN" sz="4000" kern="0">
              <a:solidFill>
                <a:srgbClr val="00B05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  <a:ea typeface="微软雅黑" panose="020B0503020204020204" charset="-122"/>
              <a:sym typeface="Arial Black" panose="020B0A04020102020204" pitchFamily="34" charset="0"/>
            </a:endParaRPr>
          </a:p>
        </p:txBody>
      </p:sp>
      <p:sp>
        <p:nvSpPr>
          <p:cNvPr id="1048592" name="椭圆 38"/>
          <p:cNvSpPr/>
          <p:nvPr/>
        </p:nvSpPr>
        <p:spPr>
          <a:xfrm>
            <a:off x="7439129" y="1422683"/>
            <a:ext cx="1001734" cy="1001734"/>
          </a:xfrm>
          <a:prstGeom prst="ellipse">
            <a:avLst/>
          </a:prstGeom>
          <a:gradFill flip="none" rotWithShape="1">
            <a:gsLst>
              <a:gs pos="0">
                <a:srgbClr val="CCCCCC"/>
              </a:gs>
              <a:gs pos="100000">
                <a:srgbClr val="FCFCFC"/>
              </a:gs>
            </a:gsLst>
            <a:lin ang="7200000" scaled="0"/>
          </a:gradFill>
          <a:ln w="12700" cap="flat" cmpd="sng" algn="ctr">
            <a:gradFill>
              <a:gsLst>
                <a:gs pos="0">
                  <a:sysClr val="window" lastClr="FFFFFF"/>
                </a:gs>
                <a:gs pos="89000">
                  <a:sysClr val="window" lastClr="FFFFFF">
                    <a:lumMod val="85000"/>
                  </a:sysClr>
                </a:gs>
              </a:gsLst>
              <a:lin ang="7200000" scaled="0"/>
            </a:gradFill>
            <a:prstDash val="solid"/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txBody>
          <a:bodyPr anchor="ctr">
            <a:scene3d>
              <a:camera prst="orthographicFront"/>
              <a:lightRig rig="threePt" dir="t"/>
            </a:scene3d>
          </a:bodyPr>
          <a:p>
            <a:pPr algn="ctr" defTabSz="914400"/>
            <a:r>
              <a:rPr lang="en-US" altLang="zh-CN" sz="4000"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  <a:ea typeface="微软雅黑" panose="020B0503020204020204" charset="-122"/>
                <a:sym typeface="Arial Black" panose="020B0A04020102020204" pitchFamily="34" charset="0"/>
              </a:rPr>
              <a:t>4</a:t>
            </a:r>
            <a:endParaRPr lang="en-US" altLang="zh-CN" sz="4000" kern="0">
              <a:solidFill>
                <a:srgbClr val="00B05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  <a:ea typeface="微软雅黑" panose="020B0503020204020204" charset="-122"/>
              <a:sym typeface="Arial Black" panose="020B0A04020102020204" pitchFamily="34" charset="0"/>
            </a:endParaRPr>
          </a:p>
        </p:txBody>
      </p:sp>
      <p:sp>
        <p:nvSpPr>
          <p:cNvPr id="1048593" name="文本框 7"/>
          <p:cNvSpPr txBox="1">
            <a:spLocks noChangeArrowheads="1"/>
          </p:cNvSpPr>
          <p:nvPr/>
        </p:nvSpPr>
        <p:spPr bwMode="auto">
          <a:xfrm>
            <a:off x="1183456" y="2733404"/>
            <a:ext cx="640080" cy="3683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sz="1800" b="1" dirty="0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</a:rPr>
              <a:t>目的</a:t>
            </a:r>
            <a:endParaRPr lang="zh-CN" sz="1800" b="1" dirty="0">
              <a:solidFill>
                <a:srgbClr val="00B05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48594" name="文本框 7"/>
          <p:cNvSpPr txBox="1">
            <a:spLocks noChangeArrowheads="1"/>
          </p:cNvSpPr>
          <p:nvPr/>
        </p:nvSpPr>
        <p:spPr bwMode="auto">
          <a:xfrm>
            <a:off x="3372010" y="2742872"/>
            <a:ext cx="640080" cy="3683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800" b="1" dirty="0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</a:rPr>
              <a:t>对象</a:t>
            </a:r>
            <a:endParaRPr lang="zh-CN" altLang="en-US" sz="1800" b="1" dirty="0">
              <a:solidFill>
                <a:srgbClr val="00B05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48595" name="文本框 7"/>
          <p:cNvSpPr txBox="1">
            <a:spLocks noChangeArrowheads="1"/>
          </p:cNvSpPr>
          <p:nvPr/>
        </p:nvSpPr>
        <p:spPr bwMode="auto">
          <a:xfrm>
            <a:off x="5547257" y="2763581"/>
            <a:ext cx="640080" cy="3683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sz="1800" b="1" dirty="0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</a:rPr>
              <a:t>内容</a:t>
            </a:r>
            <a:endParaRPr lang="zh-CN" sz="1800" b="1" dirty="0">
              <a:solidFill>
                <a:srgbClr val="00B05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48596" name="文本框 7"/>
          <p:cNvSpPr txBox="1">
            <a:spLocks noChangeArrowheads="1"/>
          </p:cNvSpPr>
          <p:nvPr/>
        </p:nvSpPr>
        <p:spPr bwMode="auto">
          <a:xfrm>
            <a:off x="7595051" y="2711414"/>
            <a:ext cx="640080" cy="3683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sz="1800" b="1" dirty="0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</a:rPr>
              <a:t>自证</a:t>
            </a:r>
            <a:endParaRPr lang="zh-CN" sz="1800" b="1" dirty="0">
              <a:solidFill>
                <a:srgbClr val="00B05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3145728" name="直接连接符 21"/>
          <p:cNvCxnSpPr/>
          <p:nvPr/>
        </p:nvCxnSpPr>
        <p:spPr>
          <a:xfrm>
            <a:off x="1158494" y="3119453"/>
            <a:ext cx="69028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29" name="直接连接符 43"/>
          <p:cNvCxnSpPr/>
          <p:nvPr/>
        </p:nvCxnSpPr>
        <p:spPr>
          <a:xfrm>
            <a:off x="3303948" y="3119453"/>
            <a:ext cx="69028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30" name="直接连接符 44"/>
          <p:cNvCxnSpPr/>
          <p:nvPr/>
        </p:nvCxnSpPr>
        <p:spPr>
          <a:xfrm>
            <a:off x="5490534" y="3119453"/>
            <a:ext cx="69028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31" name="直接连接符 45"/>
          <p:cNvCxnSpPr/>
          <p:nvPr/>
        </p:nvCxnSpPr>
        <p:spPr>
          <a:xfrm>
            <a:off x="7595490" y="3119453"/>
            <a:ext cx="69028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" name="TextBox 22"/>
          <p:cNvSpPr txBox="1"/>
          <p:nvPr/>
        </p:nvSpPr>
        <p:spPr>
          <a:xfrm>
            <a:off x="823595" y="614680"/>
            <a:ext cx="386270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制作的要点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en-US" altLang="zh-CN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43" name="淘宝网Chenying0907出品 42"/>
          <p:cNvGrpSpPr/>
          <p:nvPr/>
        </p:nvGrpSpPr>
        <p:grpSpPr>
          <a:xfrm>
            <a:off x="679615" y="2188602"/>
            <a:ext cx="3695103" cy="878824"/>
            <a:chOff x="793545" y="1230614"/>
            <a:chExt cx="3695103" cy="878824"/>
          </a:xfrm>
        </p:grpSpPr>
        <p:sp>
          <p:nvSpPr>
            <p:cNvPr id="44" name="淘宝网Chenying0907出品 43"/>
            <p:cNvSpPr/>
            <p:nvPr/>
          </p:nvSpPr>
          <p:spPr>
            <a:xfrm>
              <a:off x="823379" y="1230614"/>
              <a:ext cx="656326" cy="656326"/>
            </a:xfrm>
            <a:prstGeom prst="ellipse">
              <a:avLst/>
            </a:prstGeom>
            <a:solidFill>
              <a:srgbClr val="B1D153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1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</a:endParaRPr>
            </a:p>
          </p:txBody>
        </p:sp>
        <p:sp>
          <p:nvSpPr>
            <p:cNvPr id="45" name="淘宝网Chenying0907出品 11"/>
            <p:cNvSpPr txBox="1"/>
            <p:nvPr/>
          </p:nvSpPr>
          <p:spPr>
            <a:xfrm>
              <a:off x="793545" y="1261551"/>
              <a:ext cx="74579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1" i="1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Unicode MS" panose="020B0604020202020204" charset="-122"/>
                  <a:ea typeface="Arial Unicode MS" panose="020B0604020202020204" charset="-122"/>
                  <a:cs typeface="Arial Unicode MS" panose="020B0604020202020204" charset="-122"/>
                </a:rPr>
                <a:t>01</a:t>
              </a:r>
              <a:endParaRPr kumimoji="0" lang="zh-CN" altLang="en-US" sz="3200" b="1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Unicode MS" panose="020B0604020202020204" charset="-122"/>
                <a:ea typeface="Arial Unicode MS" panose="020B0604020202020204" charset="-122"/>
                <a:cs typeface="Arial Unicode MS" panose="020B0604020202020204" charset="-122"/>
              </a:endParaRPr>
            </a:p>
          </p:txBody>
        </p:sp>
        <p:cxnSp>
          <p:nvCxnSpPr>
            <p:cNvPr id="46" name="淘宝网Chenying0907出品 45"/>
            <p:cNvCxnSpPr/>
            <p:nvPr/>
          </p:nvCxnSpPr>
          <p:spPr>
            <a:xfrm>
              <a:off x="1479702" y="2109438"/>
              <a:ext cx="3008946" cy="0"/>
            </a:xfrm>
            <a:prstGeom prst="line">
              <a:avLst/>
            </a:prstGeom>
            <a:noFill/>
            <a:ln w="9525" cap="flat" cmpd="sng" algn="ctr">
              <a:solidFill>
                <a:srgbClr val="57C873"/>
              </a:solidFill>
              <a:prstDash val="solid"/>
            </a:ln>
            <a:effectLst/>
          </p:spPr>
        </p:cxnSp>
        <p:sp>
          <p:nvSpPr>
            <p:cNvPr id="47" name="淘宝网Chenying0907出品 18"/>
            <p:cNvSpPr txBox="1"/>
            <p:nvPr/>
          </p:nvSpPr>
          <p:spPr>
            <a:xfrm>
              <a:off x="1653335" y="1353804"/>
              <a:ext cx="2799715" cy="398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marR="0" defTabSz="914400">
                <a:buClrTx/>
                <a:buSzTx/>
                <a:buFontTx/>
                <a:buNone/>
                <a:defRPr/>
              </a:pPr>
              <a:r>
                <a:rPr lang="zh-CN" altLang="en-US" sz="2000" noProof="0">
                  <a:solidFill>
                    <a:srgbClr val="1C1C1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内容不在多，贵在精当</a:t>
              </a:r>
              <a:endPara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</p:grpSp>
      <p:grpSp>
        <p:nvGrpSpPr>
          <p:cNvPr id="49" name="淘宝网Chenying0907出品 48"/>
          <p:cNvGrpSpPr/>
          <p:nvPr/>
        </p:nvGrpSpPr>
        <p:grpSpPr>
          <a:xfrm>
            <a:off x="679615" y="3387882"/>
            <a:ext cx="3695104" cy="882808"/>
            <a:chOff x="721537" y="2546894"/>
            <a:chExt cx="3695104" cy="882808"/>
          </a:xfrm>
        </p:grpSpPr>
        <p:sp>
          <p:nvSpPr>
            <p:cNvPr id="50" name="淘宝网Chenying0907出品 49"/>
            <p:cNvSpPr/>
            <p:nvPr/>
          </p:nvSpPr>
          <p:spPr>
            <a:xfrm>
              <a:off x="751371" y="2546894"/>
              <a:ext cx="656326" cy="656326"/>
            </a:xfrm>
            <a:prstGeom prst="ellipse">
              <a:avLst/>
            </a:prstGeom>
            <a:solidFill>
              <a:srgbClr val="57C873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1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</a:endParaRPr>
            </a:p>
          </p:txBody>
        </p:sp>
        <p:sp>
          <p:nvSpPr>
            <p:cNvPr id="51" name="淘宝网Chenying0907出品 12"/>
            <p:cNvSpPr txBox="1"/>
            <p:nvPr/>
          </p:nvSpPr>
          <p:spPr>
            <a:xfrm>
              <a:off x="721537" y="2582251"/>
              <a:ext cx="74579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1" i="1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Unicode MS" panose="020B0604020202020204" charset="-122"/>
                  <a:ea typeface="Arial Unicode MS" panose="020B0604020202020204" charset="-122"/>
                  <a:cs typeface="Arial Unicode MS" panose="020B0604020202020204" charset="-122"/>
                </a:rPr>
                <a:t>03</a:t>
              </a:r>
              <a:endParaRPr kumimoji="0" lang="zh-CN" altLang="en-US" sz="3200" b="1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Unicode MS" panose="020B0604020202020204" charset="-122"/>
                <a:ea typeface="Arial Unicode MS" panose="020B0604020202020204" charset="-122"/>
                <a:cs typeface="Arial Unicode MS" panose="020B0604020202020204" charset="-122"/>
              </a:endParaRPr>
            </a:p>
          </p:txBody>
        </p:sp>
        <p:cxnSp>
          <p:nvCxnSpPr>
            <p:cNvPr id="52" name="淘宝网Chenying0907出品 51"/>
            <p:cNvCxnSpPr/>
            <p:nvPr/>
          </p:nvCxnSpPr>
          <p:spPr>
            <a:xfrm>
              <a:off x="1407695" y="3429702"/>
              <a:ext cx="3008946" cy="0"/>
            </a:xfrm>
            <a:prstGeom prst="line">
              <a:avLst/>
            </a:prstGeom>
            <a:noFill/>
            <a:ln w="9525" cap="flat" cmpd="sng" algn="ctr">
              <a:solidFill>
                <a:srgbClr val="00B5AC"/>
              </a:solidFill>
              <a:prstDash val="solid"/>
            </a:ln>
            <a:effectLst/>
          </p:spPr>
        </p:cxnSp>
      </p:grpSp>
      <p:grpSp>
        <p:nvGrpSpPr>
          <p:cNvPr id="61" name="淘宝网Chenying0907出品 60"/>
          <p:cNvGrpSpPr/>
          <p:nvPr/>
        </p:nvGrpSpPr>
        <p:grpSpPr>
          <a:xfrm>
            <a:off x="4614884" y="2188602"/>
            <a:ext cx="3771087" cy="873707"/>
            <a:chOff x="4656806" y="1347614"/>
            <a:chExt cx="3771087" cy="873707"/>
          </a:xfrm>
        </p:grpSpPr>
        <p:cxnSp>
          <p:nvCxnSpPr>
            <p:cNvPr id="62" name="淘宝网Chenying0907出品 61"/>
            <p:cNvCxnSpPr/>
            <p:nvPr/>
          </p:nvCxnSpPr>
          <p:spPr>
            <a:xfrm>
              <a:off x="5418947" y="2221321"/>
              <a:ext cx="3008946" cy="0"/>
            </a:xfrm>
            <a:prstGeom prst="line">
              <a:avLst/>
            </a:prstGeom>
            <a:noFill/>
            <a:ln w="9525" cap="flat" cmpd="sng" algn="ctr">
              <a:solidFill>
                <a:srgbClr val="57C873"/>
              </a:solidFill>
              <a:prstDash val="solid"/>
            </a:ln>
            <a:effectLst/>
          </p:spPr>
        </p:cxnSp>
        <p:sp>
          <p:nvSpPr>
            <p:cNvPr id="65" name="淘宝网Chenying0907出品 64"/>
            <p:cNvSpPr/>
            <p:nvPr/>
          </p:nvSpPr>
          <p:spPr>
            <a:xfrm>
              <a:off x="4686639" y="1347614"/>
              <a:ext cx="656326" cy="656326"/>
            </a:xfrm>
            <a:prstGeom prst="ellipse">
              <a:avLst/>
            </a:prstGeom>
            <a:solidFill>
              <a:srgbClr val="57C873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1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</a:endParaRPr>
            </a:p>
          </p:txBody>
        </p:sp>
        <p:sp>
          <p:nvSpPr>
            <p:cNvPr id="66" name="淘宝网Chenying0907出品 36"/>
            <p:cNvSpPr txBox="1"/>
            <p:nvPr/>
          </p:nvSpPr>
          <p:spPr>
            <a:xfrm>
              <a:off x="4656806" y="1378551"/>
              <a:ext cx="74579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1" i="1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Unicode MS" panose="020B0604020202020204" charset="-122"/>
                  <a:ea typeface="Arial Unicode MS" panose="020B0604020202020204" charset="-122"/>
                  <a:cs typeface="Arial Unicode MS" panose="020B0604020202020204" charset="-122"/>
                </a:rPr>
                <a:t>02</a:t>
              </a:r>
              <a:endParaRPr kumimoji="0" lang="zh-CN" altLang="en-US" sz="3200" b="1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Unicode MS" panose="020B0604020202020204" charset="-122"/>
                <a:ea typeface="Arial Unicode MS" panose="020B0604020202020204" charset="-122"/>
                <a:cs typeface="Arial Unicode MS" panose="020B0604020202020204" charset="-122"/>
              </a:endParaRPr>
            </a:p>
          </p:txBody>
        </p:sp>
      </p:grpSp>
      <p:grpSp>
        <p:nvGrpSpPr>
          <p:cNvPr id="67" name="淘宝网Chenying0907出品 66"/>
          <p:cNvGrpSpPr/>
          <p:nvPr/>
        </p:nvGrpSpPr>
        <p:grpSpPr>
          <a:xfrm>
            <a:off x="4614884" y="3387882"/>
            <a:ext cx="3771088" cy="877691"/>
            <a:chOff x="4656806" y="2546894"/>
            <a:chExt cx="3771088" cy="877691"/>
          </a:xfrm>
        </p:grpSpPr>
        <p:cxnSp>
          <p:nvCxnSpPr>
            <p:cNvPr id="68" name="淘宝网Chenying0907出品 67"/>
            <p:cNvCxnSpPr/>
            <p:nvPr/>
          </p:nvCxnSpPr>
          <p:spPr>
            <a:xfrm>
              <a:off x="5418948" y="3424585"/>
              <a:ext cx="3008946" cy="0"/>
            </a:xfrm>
            <a:prstGeom prst="line">
              <a:avLst/>
            </a:prstGeom>
            <a:noFill/>
            <a:ln w="9525" cap="flat" cmpd="sng" algn="ctr">
              <a:solidFill>
                <a:srgbClr val="00B050"/>
              </a:solidFill>
              <a:prstDash val="solid"/>
            </a:ln>
            <a:effectLst/>
          </p:spPr>
        </p:cxnSp>
        <p:sp>
          <p:nvSpPr>
            <p:cNvPr id="71" name="淘宝网Chenying0907出品 70"/>
            <p:cNvSpPr/>
            <p:nvPr/>
          </p:nvSpPr>
          <p:spPr>
            <a:xfrm>
              <a:off x="4686639" y="2546894"/>
              <a:ext cx="656326" cy="656326"/>
            </a:xfrm>
            <a:prstGeom prst="ellipse">
              <a:avLst/>
            </a:prstGeom>
            <a:solidFill>
              <a:srgbClr val="B1D153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1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</a:endParaRPr>
            </a:p>
          </p:txBody>
        </p:sp>
        <p:sp>
          <p:nvSpPr>
            <p:cNvPr id="72" name="淘宝网Chenying0907出品 37"/>
            <p:cNvSpPr txBox="1"/>
            <p:nvPr/>
          </p:nvSpPr>
          <p:spPr>
            <a:xfrm>
              <a:off x="4656806" y="2582251"/>
              <a:ext cx="74579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1" i="1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Unicode MS" panose="020B0604020202020204" charset="-122"/>
                  <a:ea typeface="Arial Unicode MS" panose="020B0604020202020204" charset="-122"/>
                  <a:cs typeface="Arial Unicode MS" panose="020B0604020202020204" charset="-122"/>
                </a:rPr>
                <a:t>04</a:t>
              </a:r>
              <a:endParaRPr kumimoji="0" lang="zh-CN" altLang="en-US" sz="3200" b="1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Unicode MS" panose="020B0604020202020204" charset="-122"/>
                <a:ea typeface="Arial Unicode MS" panose="020B0604020202020204" charset="-122"/>
                <a:cs typeface="Arial Unicode MS" panose="020B0604020202020204" charset="-122"/>
              </a:endParaRPr>
            </a:p>
          </p:txBody>
        </p:sp>
      </p:grpSp>
      <p:sp>
        <p:nvSpPr>
          <p:cNvPr id="5" name="淘宝网Chenying0907出品 18"/>
          <p:cNvSpPr txBox="1"/>
          <p:nvPr/>
        </p:nvSpPr>
        <p:spPr>
          <a:xfrm>
            <a:off x="5541175" y="2295282"/>
            <a:ext cx="279971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>
              <a:buClrTx/>
              <a:buSzTx/>
              <a:buFontTx/>
              <a:buNone/>
              <a:defRPr/>
            </a:pPr>
            <a:r>
              <a:rPr lang="zh-CN" altLang="en-US" sz="2000" noProof="0">
                <a:solidFill>
                  <a:srgbClr val="1C1C1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色彩不在多，贵在和谐</a:t>
            </a:r>
            <a:endParaRPr kumimoji="0" lang="zh-CN" altLang="en-US" sz="2000" b="1" i="0" u="none" strike="noStrike" kern="0" cap="none" spc="0" normalizeH="0" baseline="0" noProof="0" dirty="0">
              <a:ln>
                <a:noFill/>
              </a:ln>
              <a:solidFill>
                <a:srgbClr val="1C1C1C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564005" y="3531235"/>
            <a:ext cx="2722880" cy="3987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000" noProof="0">
                <a:solidFill>
                  <a:srgbClr val="1C1C1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动画不在多，贵在需要</a:t>
            </a:r>
            <a:endParaRPr lang="zh-CN" altLang="en-US" sz="2000" noProof="0">
              <a:solidFill>
                <a:srgbClr val="1C1C1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494020" y="3514725"/>
            <a:ext cx="2976880" cy="3987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000" noProof="0">
                <a:solidFill>
                  <a:srgbClr val="1C1C1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文字公式要少、字体要大</a:t>
            </a:r>
            <a:endParaRPr lang="zh-CN" altLang="en-US" sz="2000" noProof="0">
              <a:solidFill>
                <a:srgbClr val="1C1C1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" name="TextBox 27"/>
          <p:cNvSpPr txBox="1"/>
          <p:nvPr/>
        </p:nvSpPr>
        <p:spPr>
          <a:xfrm>
            <a:off x="823322" y="205624"/>
            <a:ext cx="3098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26" name="淘宝网Chenying0907出品 25"/>
          <p:cNvCxnSpPr/>
          <p:nvPr/>
        </p:nvCxnSpPr>
        <p:spPr>
          <a:xfrm>
            <a:off x="0" y="4563460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790F28"/>
            </a:solidFill>
            <a:prstDash val="solid"/>
          </a:ln>
          <a:effectLst/>
        </p:spPr>
      </p:cxnSp>
      <p:sp>
        <p:nvSpPr>
          <p:cNvPr id="27" name="淘宝网Chenying0907出品 26"/>
          <p:cNvSpPr/>
          <p:nvPr/>
        </p:nvSpPr>
        <p:spPr>
          <a:xfrm>
            <a:off x="1860276" y="4424690"/>
            <a:ext cx="235292" cy="235292"/>
          </a:xfrm>
          <a:prstGeom prst="ellipse">
            <a:avLst/>
          </a:prstGeom>
          <a:solidFill>
            <a:sysClr val="window" lastClr="FFFFFF"/>
          </a:solidFill>
          <a:ln w="38100" cap="flat" cmpd="sng" algn="ctr">
            <a:solidFill>
              <a:srgbClr val="57C873"/>
            </a:solidFill>
            <a:prstDash val="solid"/>
          </a:ln>
          <a:effectLst>
            <a:outerShdw blurRad="50800" dist="38100" dir="5400000" algn="t" rotWithShape="0">
              <a:prstClr val="black">
                <a:alpha val="29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grpSp>
        <p:nvGrpSpPr>
          <p:cNvPr id="29" name="淘宝网Chenying0907出品 28"/>
          <p:cNvGrpSpPr/>
          <p:nvPr/>
        </p:nvGrpSpPr>
        <p:grpSpPr>
          <a:xfrm>
            <a:off x="1290510" y="1491630"/>
            <a:ext cx="1333322" cy="2791051"/>
            <a:chOff x="1115616" y="1077584"/>
            <a:chExt cx="1224136" cy="2562492"/>
          </a:xfrm>
        </p:grpSpPr>
        <p:sp>
          <p:nvSpPr>
            <p:cNvPr id="30" name="淘宝网Chenying0907出品 29"/>
            <p:cNvSpPr/>
            <p:nvPr/>
          </p:nvSpPr>
          <p:spPr>
            <a:xfrm flipV="1">
              <a:off x="1115616" y="1077584"/>
              <a:ext cx="1224136" cy="2562492"/>
            </a:xfrm>
            <a:custGeom>
              <a:avLst/>
              <a:gdLst>
                <a:gd name="connsiteX0" fmla="*/ 213563 w 1224136"/>
                <a:gd name="connsiteY0" fmla="*/ 2562492 h 2562492"/>
                <a:gd name="connsiteX1" fmla="*/ 1010573 w 1224136"/>
                <a:gd name="connsiteY1" fmla="*/ 2562492 h 2562492"/>
                <a:gd name="connsiteX2" fmla="*/ 1224136 w 1224136"/>
                <a:gd name="connsiteY2" fmla="*/ 2348929 h 2562492"/>
                <a:gd name="connsiteX3" fmla="*/ 1224136 w 1224136"/>
                <a:gd name="connsiteY3" fmla="*/ 399791 h 2562492"/>
                <a:gd name="connsiteX4" fmla="*/ 1010573 w 1224136"/>
                <a:gd name="connsiteY4" fmla="*/ 186228 h 2562492"/>
                <a:gd name="connsiteX5" fmla="*/ 720080 w 1224136"/>
                <a:gd name="connsiteY5" fmla="*/ 186228 h 2562492"/>
                <a:gd name="connsiteX6" fmla="*/ 612068 w 1224136"/>
                <a:gd name="connsiteY6" fmla="*/ 0 h 2562492"/>
                <a:gd name="connsiteX7" fmla="*/ 504056 w 1224136"/>
                <a:gd name="connsiteY7" fmla="*/ 186228 h 2562492"/>
                <a:gd name="connsiteX8" fmla="*/ 213563 w 1224136"/>
                <a:gd name="connsiteY8" fmla="*/ 186228 h 2562492"/>
                <a:gd name="connsiteX9" fmla="*/ 0 w 1224136"/>
                <a:gd name="connsiteY9" fmla="*/ 399791 h 2562492"/>
                <a:gd name="connsiteX10" fmla="*/ 0 w 1224136"/>
                <a:gd name="connsiteY10" fmla="*/ 2348929 h 2562492"/>
                <a:gd name="connsiteX11" fmla="*/ 213563 w 1224136"/>
                <a:gd name="connsiteY11" fmla="*/ 2562492 h 256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24136" h="2562492">
                  <a:moveTo>
                    <a:pt x="213563" y="2562492"/>
                  </a:moveTo>
                  <a:lnTo>
                    <a:pt x="1010573" y="2562492"/>
                  </a:lnTo>
                  <a:cubicBezTo>
                    <a:pt x="1128521" y="2562492"/>
                    <a:pt x="1224136" y="2466877"/>
                    <a:pt x="1224136" y="2348929"/>
                  </a:cubicBezTo>
                  <a:lnTo>
                    <a:pt x="1224136" y="399791"/>
                  </a:lnTo>
                  <a:cubicBezTo>
                    <a:pt x="1224136" y="281843"/>
                    <a:pt x="1128521" y="186228"/>
                    <a:pt x="1010573" y="186228"/>
                  </a:cubicBezTo>
                  <a:lnTo>
                    <a:pt x="720080" y="186228"/>
                  </a:lnTo>
                  <a:lnTo>
                    <a:pt x="612068" y="0"/>
                  </a:lnTo>
                  <a:lnTo>
                    <a:pt x="504056" y="186228"/>
                  </a:lnTo>
                  <a:lnTo>
                    <a:pt x="213563" y="186228"/>
                  </a:lnTo>
                  <a:cubicBezTo>
                    <a:pt x="95615" y="186228"/>
                    <a:pt x="0" y="281843"/>
                    <a:pt x="0" y="399791"/>
                  </a:cubicBezTo>
                  <a:lnTo>
                    <a:pt x="0" y="2348929"/>
                  </a:lnTo>
                  <a:cubicBezTo>
                    <a:pt x="0" y="2466877"/>
                    <a:pt x="95615" y="2562492"/>
                    <a:pt x="213563" y="2562492"/>
                  </a:cubicBezTo>
                  <a:close/>
                </a:path>
              </a:pathLst>
            </a:custGeom>
            <a:solidFill>
              <a:srgbClr val="57C873"/>
            </a:solidFill>
            <a:ln w="6350" cap="flat" cmpd="sng" algn="ctr">
              <a:gradFill>
                <a:gsLst>
                  <a:gs pos="0">
                    <a:sysClr val="window" lastClr="FFFFFF">
                      <a:lumMod val="85000"/>
                    </a:sysClr>
                  </a:gs>
                  <a:gs pos="100000">
                    <a:sysClr val="window" lastClr="FFFFFF"/>
                  </a:gs>
                </a:gsLst>
                <a:lin ang="1200000" scaled="0"/>
              </a:gradFill>
              <a:prstDash val="solid"/>
            </a:ln>
            <a:effectLst/>
          </p:spPr>
          <p:txBody>
            <a:bodyPr rtlCol="0" anchor="ctr"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31" name="圆角淘宝网Chenying0907出品 30"/>
            <p:cNvSpPr/>
            <p:nvPr/>
          </p:nvSpPr>
          <p:spPr>
            <a:xfrm>
              <a:off x="1259632" y="1216298"/>
              <a:ext cx="936104" cy="2088232"/>
            </a:xfrm>
            <a:prstGeom prst="roundRect">
              <a:avLst>
                <a:gd name="adj" fmla="val 14632"/>
              </a:avLst>
            </a:prstGeom>
            <a:solidFill>
              <a:sysClr val="window" lastClr="FFFFFF">
                <a:lumMod val="95000"/>
              </a:sysClr>
            </a:solidFill>
            <a:ln w="25400" cap="flat" cmpd="sng" algn="ctr">
              <a:noFill/>
              <a:prstDash val="solid"/>
            </a:ln>
            <a:effectLst>
              <a:innerShdw blurRad="63500" dist="50800" dir="18900000">
                <a:prstClr val="black">
                  <a:alpha val="33000"/>
                </a:prstClr>
              </a:innerShdw>
            </a:effectLst>
          </p:spPr>
          <p:txBody>
            <a:bodyPr rtlCol="0" anchor="ctr"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35" name="淘宝网Chenying0907出品 34"/>
          <p:cNvSpPr/>
          <p:nvPr/>
        </p:nvSpPr>
        <p:spPr>
          <a:xfrm>
            <a:off x="3618827" y="4424690"/>
            <a:ext cx="235292" cy="235292"/>
          </a:xfrm>
          <a:prstGeom prst="ellipse">
            <a:avLst/>
          </a:prstGeom>
          <a:solidFill>
            <a:sysClr val="window" lastClr="FFFFFF"/>
          </a:solidFill>
          <a:ln w="38100" cap="flat" cmpd="sng" algn="ctr">
            <a:solidFill>
              <a:srgbClr val="00B5AC"/>
            </a:solidFill>
            <a:prstDash val="solid"/>
          </a:ln>
          <a:effectLst>
            <a:outerShdw blurRad="50800" dist="38100" dir="5400000" algn="t" rotWithShape="0">
              <a:prstClr val="black">
                <a:alpha val="29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grpSp>
        <p:nvGrpSpPr>
          <p:cNvPr id="36" name="淘宝网Chenying0907出品 35"/>
          <p:cNvGrpSpPr/>
          <p:nvPr/>
        </p:nvGrpSpPr>
        <p:grpSpPr>
          <a:xfrm>
            <a:off x="1392348" y="1491630"/>
            <a:ext cx="2990037" cy="2791051"/>
            <a:chOff x="-405430" y="1077584"/>
            <a:chExt cx="2745182" cy="2562492"/>
          </a:xfrm>
        </p:grpSpPr>
        <p:sp>
          <p:nvSpPr>
            <p:cNvPr id="37" name="淘宝网Chenying0907出品 36"/>
            <p:cNvSpPr/>
            <p:nvPr/>
          </p:nvSpPr>
          <p:spPr>
            <a:xfrm flipV="1">
              <a:off x="1115616" y="1077584"/>
              <a:ext cx="1224136" cy="2562492"/>
            </a:xfrm>
            <a:custGeom>
              <a:avLst/>
              <a:gdLst>
                <a:gd name="connsiteX0" fmla="*/ 213563 w 1224136"/>
                <a:gd name="connsiteY0" fmla="*/ 2562492 h 2562492"/>
                <a:gd name="connsiteX1" fmla="*/ 1010573 w 1224136"/>
                <a:gd name="connsiteY1" fmla="*/ 2562492 h 2562492"/>
                <a:gd name="connsiteX2" fmla="*/ 1224136 w 1224136"/>
                <a:gd name="connsiteY2" fmla="*/ 2348929 h 2562492"/>
                <a:gd name="connsiteX3" fmla="*/ 1224136 w 1224136"/>
                <a:gd name="connsiteY3" fmla="*/ 399791 h 2562492"/>
                <a:gd name="connsiteX4" fmla="*/ 1010573 w 1224136"/>
                <a:gd name="connsiteY4" fmla="*/ 186228 h 2562492"/>
                <a:gd name="connsiteX5" fmla="*/ 720080 w 1224136"/>
                <a:gd name="connsiteY5" fmla="*/ 186228 h 2562492"/>
                <a:gd name="connsiteX6" fmla="*/ 612068 w 1224136"/>
                <a:gd name="connsiteY6" fmla="*/ 0 h 2562492"/>
                <a:gd name="connsiteX7" fmla="*/ 504056 w 1224136"/>
                <a:gd name="connsiteY7" fmla="*/ 186228 h 2562492"/>
                <a:gd name="connsiteX8" fmla="*/ 213563 w 1224136"/>
                <a:gd name="connsiteY8" fmla="*/ 186228 h 2562492"/>
                <a:gd name="connsiteX9" fmla="*/ 0 w 1224136"/>
                <a:gd name="connsiteY9" fmla="*/ 399791 h 2562492"/>
                <a:gd name="connsiteX10" fmla="*/ 0 w 1224136"/>
                <a:gd name="connsiteY10" fmla="*/ 2348929 h 2562492"/>
                <a:gd name="connsiteX11" fmla="*/ 213563 w 1224136"/>
                <a:gd name="connsiteY11" fmla="*/ 2562492 h 256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24136" h="2562492">
                  <a:moveTo>
                    <a:pt x="213563" y="2562492"/>
                  </a:moveTo>
                  <a:lnTo>
                    <a:pt x="1010573" y="2562492"/>
                  </a:lnTo>
                  <a:cubicBezTo>
                    <a:pt x="1128521" y="2562492"/>
                    <a:pt x="1224136" y="2466877"/>
                    <a:pt x="1224136" y="2348929"/>
                  </a:cubicBezTo>
                  <a:lnTo>
                    <a:pt x="1224136" y="399791"/>
                  </a:lnTo>
                  <a:cubicBezTo>
                    <a:pt x="1224136" y="281843"/>
                    <a:pt x="1128521" y="186228"/>
                    <a:pt x="1010573" y="186228"/>
                  </a:cubicBezTo>
                  <a:lnTo>
                    <a:pt x="720080" y="186228"/>
                  </a:lnTo>
                  <a:lnTo>
                    <a:pt x="612068" y="0"/>
                  </a:lnTo>
                  <a:lnTo>
                    <a:pt x="504056" y="186228"/>
                  </a:lnTo>
                  <a:lnTo>
                    <a:pt x="213563" y="186228"/>
                  </a:lnTo>
                  <a:cubicBezTo>
                    <a:pt x="95615" y="186228"/>
                    <a:pt x="0" y="281843"/>
                    <a:pt x="0" y="399791"/>
                  </a:cubicBezTo>
                  <a:lnTo>
                    <a:pt x="0" y="2348929"/>
                  </a:lnTo>
                  <a:cubicBezTo>
                    <a:pt x="0" y="2466877"/>
                    <a:pt x="95615" y="2562492"/>
                    <a:pt x="213563" y="2562492"/>
                  </a:cubicBezTo>
                  <a:close/>
                </a:path>
              </a:pathLst>
            </a:custGeom>
            <a:solidFill>
              <a:srgbClr val="B1D153"/>
            </a:solidFill>
            <a:ln w="6350" cap="flat" cmpd="sng" algn="ctr">
              <a:gradFill>
                <a:gsLst>
                  <a:gs pos="0">
                    <a:sysClr val="window" lastClr="FFFFFF">
                      <a:lumMod val="85000"/>
                    </a:sysClr>
                  </a:gs>
                  <a:gs pos="100000">
                    <a:sysClr val="window" lastClr="FFFFFF"/>
                  </a:gs>
                </a:gsLst>
                <a:lin ang="1200000" scaled="0"/>
              </a:gradFill>
              <a:prstDash val="solid"/>
            </a:ln>
            <a:effectLst/>
          </p:spPr>
          <p:txBody>
            <a:bodyPr rtlCol="0" anchor="ctr"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38" name="圆角淘宝网Chenying0907出品 37"/>
            <p:cNvSpPr/>
            <p:nvPr/>
          </p:nvSpPr>
          <p:spPr>
            <a:xfrm>
              <a:off x="1259632" y="1216298"/>
              <a:ext cx="936104" cy="2088232"/>
            </a:xfrm>
            <a:prstGeom prst="roundRect">
              <a:avLst>
                <a:gd name="adj" fmla="val 14632"/>
              </a:avLst>
            </a:prstGeom>
            <a:solidFill>
              <a:sysClr val="window" lastClr="FFFFFF">
                <a:lumMod val="95000"/>
              </a:sysClr>
            </a:solidFill>
            <a:ln w="25400" cap="flat" cmpd="sng" algn="ctr">
              <a:noFill/>
              <a:prstDash val="solid"/>
            </a:ln>
            <a:effectLst>
              <a:innerShdw blurRad="63500" dist="50800" dir="18900000">
                <a:prstClr val="black">
                  <a:alpha val="33000"/>
                </a:prstClr>
              </a:innerShdw>
            </a:effectLst>
          </p:spPr>
          <p:txBody>
            <a:bodyPr rtlCol="0" anchor="ctr"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0" name="淘宝网Chenying0907出品 24"/>
            <p:cNvSpPr txBox="1"/>
            <p:nvPr/>
          </p:nvSpPr>
          <p:spPr>
            <a:xfrm>
              <a:off x="-405430" y="1794091"/>
              <a:ext cx="1011504" cy="112927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p>
              <a:pPr marL="0" marR="0" lvl="1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dirty="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一页</a:t>
              </a:r>
              <a:r>
                <a:rPr lang="en-US" altLang="zh-CN" dirty="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PPT</a:t>
              </a:r>
              <a:r>
                <a:rPr lang="zh-CN" altLang="en-US" dirty="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中不超过</a:t>
              </a:r>
              <a:endParaRPr lang="zh-CN" altLang="en-US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  <a:p>
              <a:pPr marL="0" marR="0" lvl="1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dirty="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3</a:t>
              </a:r>
              <a:r>
                <a:rPr lang="zh-CN" altLang="en-US" dirty="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个概念</a:t>
              </a:r>
              <a:endParaRPr lang="en-US" altLang="zh-CN" sz="2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altLang="zh-CN" sz="2000" b="0" i="0" u="none" strike="noStrike" kern="0" cap="none" spc="0" normalizeH="0" baseline="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42" name="淘宝网Chenying0907出品 41"/>
          <p:cNvSpPr/>
          <p:nvPr/>
        </p:nvSpPr>
        <p:spPr>
          <a:xfrm>
            <a:off x="5377381" y="4424690"/>
            <a:ext cx="235292" cy="235292"/>
          </a:xfrm>
          <a:prstGeom prst="ellipse">
            <a:avLst/>
          </a:prstGeom>
          <a:solidFill>
            <a:sysClr val="window" lastClr="FFFFFF"/>
          </a:solidFill>
          <a:ln w="38100" cap="flat" cmpd="sng" algn="ctr">
            <a:solidFill>
              <a:srgbClr val="57C873"/>
            </a:solidFill>
            <a:prstDash val="solid"/>
          </a:ln>
          <a:effectLst>
            <a:outerShdw blurRad="50800" dist="38100" dir="5400000" algn="t" rotWithShape="0">
              <a:prstClr val="black">
                <a:alpha val="29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grpSp>
        <p:nvGrpSpPr>
          <p:cNvPr id="43" name="淘宝网Chenying0907出品 42"/>
          <p:cNvGrpSpPr/>
          <p:nvPr/>
        </p:nvGrpSpPr>
        <p:grpSpPr>
          <a:xfrm>
            <a:off x="4807585" y="1491615"/>
            <a:ext cx="1360170" cy="2790825"/>
            <a:chOff x="1115616" y="1077584"/>
            <a:chExt cx="1224136" cy="2562492"/>
          </a:xfrm>
        </p:grpSpPr>
        <p:sp>
          <p:nvSpPr>
            <p:cNvPr id="44" name="淘宝网Chenying0907出品 43"/>
            <p:cNvSpPr/>
            <p:nvPr/>
          </p:nvSpPr>
          <p:spPr>
            <a:xfrm flipV="1">
              <a:off x="1115616" y="1077584"/>
              <a:ext cx="1224136" cy="2562492"/>
            </a:xfrm>
            <a:custGeom>
              <a:avLst/>
              <a:gdLst>
                <a:gd name="connsiteX0" fmla="*/ 213563 w 1224136"/>
                <a:gd name="connsiteY0" fmla="*/ 2562492 h 2562492"/>
                <a:gd name="connsiteX1" fmla="*/ 1010573 w 1224136"/>
                <a:gd name="connsiteY1" fmla="*/ 2562492 h 2562492"/>
                <a:gd name="connsiteX2" fmla="*/ 1224136 w 1224136"/>
                <a:gd name="connsiteY2" fmla="*/ 2348929 h 2562492"/>
                <a:gd name="connsiteX3" fmla="*/ 1224136 w 1224136"/>
                <a:gd name="connsiteY3" fmla="*/ 399791 h 2562492"/>
                <a:gd name="connsiteX4" fmla="*/ 1010573 w 1224136"/>
                <a:gd name="connsiteY4" fmla="*/ 186228 h 2562492"/>
                <a:gd name="connsiteX5" fmla="*/ 720080 w 1224136"/>
                <a:gd name="connsiteY5" fmla="*/ 186228 h 2562492"/>
                <a:gd name="connsiteX6" fmla="*/ 612068 w 1224136"/>
                <a:gd name="connsiteY6" fmla="*/ 0 h 2562492"/>
                <a:gd name="connsiteX7" fmla="*/ 504056 w 1224136"/>
                <a:gd name="connsiteY7" fmla="*/ 186228 h 2562492"/>
                <a:gd name="connsiteX8" fmla="*/ 213563 w 1224136"/>
                <a:gd name="connsiteY8" fmla="*/ 186228 h 2562492"/>
                <a:gd name="connsiteX9" fmla="*/ 0 w 1224136"/>
                <a:gd name="connsiteY9" fmla="*/ 399791 h 2562492"/>
                <a:gd name="connsiteX10" fmla="*/ 0 w 1224136"/>
                <a:gd name="connsiteY10" fmla="*/ 2348929 h 2562492"/>
                <a:gd name="connsiteX11" fmla="*/ 213563 w 1224136"/>
                <a:gd name="connsiteY11" fmla="*/ 2562492 h 256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24136" h="2562492">
                  <a:moveTo>
                    <a:pt x="213563" y="2562492"/>
                  </a:moveTo>
                  <a:lnTo>
                    <a:pt x="1010573" y="2562492"/>
                  </a:lnTo>
                  <a:cubicBezTo>
                    <a:pt x="1128521" y="2562492"/>
                    <a:pt x="1224136" y="2466877"/>
                    <a:pt x="1224136" y="2348929"/>
                  </a:cubicBezTo>
                  <a:lnTo>
                    <a:pt x="1224136" y="399791"/>
                  </a:lnTo>
                  <a:cubicBezTo>
                    <a:pt x="1224136" y="281843"/>
                    <a:pt x="1128521" y="186228"/>
                    <a:pt x="1010573" y="186228"/>
                  </a:cubicBezTo>
                  <a:lnTo>
                    <a:pt x="720080" y="186228"/>
                  </a:lnTo>
                  <a:lnTo>
                    <a:pt x="612068" y="0"/>
                  </a:lnTo>
                  <a:lnTo>
                    <a:pt x="504056" y="186228"/>
                  </a:lnTo>
                  <a:lnTo>
                    <a:pt x="213563" y="186228"/>
                  </a:lnTo>
                  <a:cubicBezTo>
                    <a:pt x="95615" y="186228"/>
                    <a:pt x="0" y="281843"/>
                    <a:pt x="0" y="399791"/>
                  </a:cubicBezTo>
                  <a:lnTo>
                    <a:pt x="0" y="2348929"/>
                  </a:lnTo>
                  <a:cubicBezTo>
                    <a:pt x="0" y="2466877"/>
                    <a:pt x="95615" y="2562492"/>
                    <a:pt x="213563" y="2562492"/>
                  </a:cubicBezTo>
                  <a:close/>
                </a:path>
              </a:pathLst>
            </a:custGeom>
            <a:solidFill>
              <a:srgbClr val="CEB966"/>
            </a:solidFill>
            <a:ln w="6350" cap="flat" cmpd="sng" algn="ctr">
              <a:gradFill>
                <a:gsLst>
                  <a:gs pos="0">
                    <a:sysClr val="window" lastClr="FFFFFF">
                      <a:lumMod val="85000"/>
                    </a:sysClr>
                  </a:gs>
                  <a:gs pos="100000">
                    <a:sysClr val="window" lastClr="FFFFFF"/>
                  </a:gs>
                </a:gsLst>
                <a:lin ang="1200000" scaled="0"/>
              </a:gradFill>
              <a:prstDash val="solid"/>
            </a:ln>
            <a:effectLst/>
          </p:spPr>
          <p:txBody>
            <a:bodyPr rtlCol="0" anchor="ctr"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5" name="圆角淘宝网Chenying0907出品 44"/>
            <p:cNvSpPr/>
            <p:nvPr/>
          </p:nvSpPr>
          <p:spPr>
            <a:xfrm>
              <a:off x="1259632" y="1216298"/>
              <a:ext cx="936104" cy="2088232"/>
            </a:xfrm>
            <a:prstGeom prst="roundRect">
              <a:avLst>
                <a:gd name="adj" fmla="val 14632"/>
              </a:avLst>
            </a:prstGeom>
            <a:solidFill>
              <a:sysClr val="window" lastClr="FFFFFF">
                <a:lumMod val="95000"/>
              </a:sysClr>
            </a:solidFill>
            <a:ln w="25400" cap="flat" cmpd="sng" algn="ctr">
              <a:noFill/>
              <a:prstDash val="solid"/>
            </a:ln>
            <a:effectLst>
              <a:innerShdw blurRad="63500" dist="50800" dir="18900000">
                <a:prstClr val="black">
                  <a:alpha val="33000"/>
                </a:prstClr>
              </a:innerShdw>
            </a:effectLst>
          </p:spPr>
          <p:txBody>
            <a:bodyPr rtlCol="0" anchor="ctr"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49" name="淘宝网Chenying0907出品 48"/>
          <p:cNvSpPr/>
          <p:nvPr/>
        </p:nvSpPr>
        <p:spPr>
          <a:xfrm>
            <a:off x="7135936" y="4424690"/>
            <a:ext cx="235292" cy="235292"/>
          </a:xfrm>
          <a:prstGeom prst="ellipse">
            <a:avLst/>
          </a:prstGeom>
          <a:solidFill>
            <a:sysClr val="window" lastClr="FFFFFF"/>
          </a:solidFill>
          <a:ln w="38100" cap="flat" cmpd="sng" algn="ctr">
            <a:solidFill>
              <a:srgbClr val="00B050"/>
            </a:solidFill>
            <a:prstDash val="solid"/>
          </a:ln>
          <a:effectLst>
            <a:outerShdw blurRad="50800" dist="38100" dir="5400000" algn="t" rotWithShape="0">
              <a:prstClr val="black">
                <a:alpha val="29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grpSp>
        <p:nvGrpSpPr>
          <p:cNvPr id="50" name="淘宝网Chenying0907出品 49"/>
          <p:cNvGrpSpPr/>
          <p:nvPr/>
        </p:nvGrpSpPr>
        <p:grpSpPr>
          <a:xfrm>
            <a:off x="6566170" y="1491630"/>
            <a:ext cx="1333322" cy="2791051"/>
            <a:chOff x="1115616" y="1077584"/>
            <a:chExt cx="1224136" cy="2562492"/>
          </a:xfrm>
        </p:grpSpPr>
        <p:sp>
          <p:nvSpPr>
            <p:cNvPr id="51" name="淘宝网Chenying0907出品 50"/>
            <p:cNvSpPr/>
            <p:nvPr/>
          </p:nvSpPr>
          <p:spPr>
            <a:xfrm flipV="1">
              <a:off x="1115616" y="1077584"/>
              <a:ext cx="1224136" cy="2562492"/>
            </a:xfrm>
            <a:custGeom>
              <a:avLst/>
              <a:gdLst>
                <a:gd name="connsiteX0" fmla="*/ 213563 w 1224136"/>
                <a:gd name="connsiteY0" fmla="*/ 2562492 h 2562492"/>
                <a:gd name="connsiteX1" fmla="*/ 1010573 w 1224136"/>
                <a:gd name="connsiteY1" fmla="*/ 2562492 h 2562492"/>
                <a:gd name="connsiteX2" fmla="*/ 1224136 w 1224136"/>
                <a:gd name="connsiteY2" fmla="*/ 2348929 h 2562492"/>
                <a:gd name="connsiteX3" fmla="*/ 1224136 w 1224136"/>
                <a:gd name="connsiteY3" fmla="*/ 399791 h 2562492"/>
                <a:gd name="connsiteX4" fmla="*/ 1010573 w 1224136"/>
                <a:gd name="connsiteY4" fmla="*/ 186228 h 2562492"/>
                <a:gd name="connsiteX5" fmla="*/ 720080 w 1224136"/>
                <a:gd name="connsiteY5" fmla="*/ 186228 h 2562492"/>
                <a:gd name="connsiteX6" fmla="*/ 612068 w 1224136"/>
                <a:gd name="connsiteY6" fmla="*/ 0 h 2562492"/>
                <a:gd name="connsiteX7" fmla="*/ 504056 w 1224136"/>
                <a:gd name="connsiteY7" fmla="*/ 186228 h 2562492"/>
                <a:gd name="connsiteX8" fmla="*/ 213563 w 1224136"/>
                <a:gd name="connsiteY8" fmla="*/ 186228 h 2562492"/>
                <a:gd name="connsiteX9" fmla="*/ 0 w 1224136"/>
                <a:gd name="connsiteY9" fmla="*/ 399791 h 2562492"/>
                <a:gd name="connsiteX10" fmla="*/ 0 w 1224136"/>
                <a:gd name="connsiteY10" fmla="*/ 2348929 h 2562492"/>
                <a:gd name="connsiteX11" fmla="*/ 213563 w 1224136"/>
                <a:gd name="connsiteY11" fmla="*/ 2562492 h 256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24136" h="2562492">
                  <a:moveTo>
                    <a:pt x="213563" y="2562492"/>
                  </a:moveTo>
                  <a:lnTo>
                    <a:pt x="1010573" y="2562492"/>
                  </a:lnTo>
                  <a:cubicBezTo>
                    <a:pt x="1128521" y="2562492"/>
                    <a:pt x="1224136" y="2466877"/>
                    <a:pt x="1224136" y="2348929"/>
                  </a:cubicBezTo>
                  <a:lnTo>
                    <a:pt x="1224136" y="399791"/>
                  </a:lnTo>
                  <a:cubicBezTo>
                    <a:pt x="1224136" y="281843"/>
                    <a:pt x="1128521" y="186228"/>
                    <a:pt x="1010573" y="186228"/>
                  </a:cubicBezTo>
                  <a:lnTo>
                    <a:pt x="720080" y="186228"/>
                  </a:lnTo>
                  <a:lnTo>
                    <a:pt x="612068" y="0"/>
                  </a:lnTo>
                  <a:lnTo>
                    <a:pt x="504056" y="186228"/>
                  </a:lnTo>
                  <a:lnTo>
                    <a:pt x="213563" y="186228"/>
                  </a:lnTo>
                  <a:cubicBezTo>
                    <a:pt x="95615" y="186228"/>
                    <a:pt x="0" y="281843"/>
                    <a:pt x="0" y="399791"/>
                  </a:cubicBezTo>
                  <a:lnTo>
                    <a:pt x="0" y="2348929"/>
                  </a:lnTo>
                  <a:cubicBezTo>
                    <a:pt x="0" y="2466877"/>
                    <a:pt x="95615" y="2562492"/>
                    <a:pt x="213563" y="2562492"/>
                  </a:cubicBezTo>
                  <a:close/>
                </a:path>
              </a:pathLst>
            </a:custGeom>
            <a:solidFill>
              <a:srgbClr val="00B050"/>
            </a:solidFill>
            <a:ln w="6350" cap="flat" cmpd="sng" algn="ctr">
              <a:gradFill>
                <a:gsLst>
                  <a:gs pos="0">
                    <a:sysClr val="window" lastClr="FFFFFF">
                      <a:lumMod val="85000"/>
                    </a:sysClr>
                  </a:gs>
                  <a:gs pos="100000">
                    <a:sysClr val="window" lastClr="FFFFFF"/>
                  </a:gs>
                </a:gsLst>
                <a:lin ang="1200000" scaled="0"/>
              </a:gradFill>
              <a:prstDash val="solid"/>
            </a:ln>
            <a:effectLst/>
          </p:spPr>
          <p:txBody>
            <a:bodyPr rtlCol="0" anchor="ctr"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52" name="圆角淘宝网Chenying0907出品 51"/>
            <p:cNvSpPr/>
            <p:nvPr/>
          </p:nvSpPr>
          <p:spPr>
            <a:xfrm>
              <a:off x="1260200" y="1216338"/>
              <a:ext cx="933966" cy="2088306"/>
            </a:xfrm>
            <a:prstGeom prst="roundRect">
              <a:avLst>
                <a:gd name="adj" fmla="val 14632"/>
              </a:avLst>
            </a:prstGeom>
            <a:solidFill>
              <a:sysClr val="window" lastClr="FFFFFF">
                <a:lumMod val="95000"/>
              </a:sysClr>
            </a:solidFill>
            <a:ln w="25400" cap="flat" cmpd="sng" algn="ctr">
              <a:noFill/>
              <a:prstDash val="solid"/>
            </a:ln>
            <a:effectLst>
              <a:innerShdw blurRad="63500" dist="50800" dir="18900000">
                <a:prstClr val="black">
                  <a:alpha val="33000"/>
                </a:prstClr>
              </a:innerShdw>
            </a:effectLst>
          </p:spPr>
          <p:txBody>
            <a:bodyPr rtlCol="0" anchor="ctr">
              <a:scene3d>
                <a:camera prst="orthographicFront"/>
                <a:lightRig rig="threePt" dir="t"/>
              </a:scene3d>
            </a:bodyPr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0" cap="none" spc="0" normalizeH="0" baseline="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2944495" y="542290"/>
            <a:ext cx="386270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制作的要点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en-US" altLang="zh-CN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淘宝网Chenying0907出品 24"/>
          <p:cNvSpPr txBox="1"/>
          <p:nvPr/>
        </p:nvSpPr>
        <p:spPr>
          <a:xfrm>
            <a:off x="3007995" y="2112010"/>
            <a:ext cx="1165860" cy="12109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pPr lvl="1" indent="0" eaLnBrk="1" hangingPunct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None/>
            </a:pPr>
            <a:r>
              <a:rPr kumimoji="0" lang="zh-CN" altLang="en-US" b="0" i="0" u="none" strike="noStrike" kern="0" cap="none" spc="0" normalizeH="0" baseline="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不要过多换行，最好不要超过</a:t>
            </a:r>
            <a:r>
              <a:rPr kumimoji="0" lang="en-US" altLang="zh-CN" b="0" i="0" u="none" strike="noStrike" kern="0" cap="none" spc="0" normalizeH="0" baseline="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7</a:t>
            </a:r>
            <a:r>
              <a:rPr kumimoji="0" lang="zh-CN" altLang="en-US" b="0" i="0" u="none" strike="noStrike" kern="0" cap="none" spc="0" normalizeH="0" baseline="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行，整洁美观</a:t>
            </a:r>
            <a:endParaRPr kumimoji="0" lang="zh-CN" altLang="en-US" b="0" i="0" u="none" strike="noStrike" kern="0" cap="none" spc="0" normalizeH="0" baseline="0" noProof="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淘宝网Chenying0907出品 24"/>
          <p:cNvSpPr txBox="1"/>
          <p:nvPr/>
        </p:nvSpPr>
        <p:spPr>
          <a:xfrm>
            <a:off x="4752340" y="2233930"/>
            <a:ext cx="1254760" cy="8375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pPr lvl="1" indent="0" eaLnBrk="1" hangingPunct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None/>
            </a:pPr>
            <a:r>
              <a:rPr kumimoji="0" lang="zh-CN" altLang="en-US" b="0" i="0" u="none" strike="noStrike" kern="0" cap="none" spc="0" normalizeH="0" baseline="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只用一层缩进小标题，主题分明</a:t>
            </a:r>
            <a:endParaRPr kumimoji="0" lang="zh-CN" altLang="en-US" b="0" i="0" u="none" strike="noStrike" kern="0" cap="none" spc="0" normalizeH="0" baseline="0" noProof="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淘宝网Chenying0907出品 24"/>
          <p:cNvSpPr txBox="1"/>
          <p:nvPr/>
        </p:nvSpPr>
        <p:spPr>
          <a:xfrm>
            <a:off x="6727825" y="2151380"/>
            <a:ext cx="1055370" cy="9220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不用倾斜或艺术化字体，如需突出时，用一次即可</a:t>
            </a:r>
            <a:endParaRPr kumimoji="0" lang="zh-CN" altLang="en-US" b="0" i="0" u="none" strike="noStrike" kern="0" cap="none" spc="0" normalizeH="0" baseline="0" noProof="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ldLvl="0" animBg="1"/>
      <p:bldP spid="35" grpId="0" bldLvl="0" animBg="1"/>
      <p:bldP spid="42" grpId="0" bldLvl="0" animBg="1"/>
      <p:bldP spid="49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1452"/>
          <p:cNvSpPr/>
          <p:nvPr/>
        </p:nvSpPr>
        <p:spPr>
          <a:xfrm>
            <a:off x="854116" y="2165642"/>
            <a:ext cx="1719613" cy="1959152"/>
          </a:xfrm>
          <a:prstGeom prst="roundRect">
            <a:avLst>
              <a:gd name="adj" fmla="val 6924"/>
            </a:avLst>
          </a:prstGeom>
          <a:ln w="12700">
            <a:solidFill>
              <a:srgbClr val="A6AAA9"/>
            </a:solidFill>
            <a:miter lim="400000"/>
          </a:ln>
        </p:spPr>
        <p:txBody>
          <a:bodyPr lIns="14288" tIns="14288" rIns="14288" bIns="14288" anchor="ctr"/>
          <a:lstStyle/>
          <a:p>
            <a:pPr lvl="0"/>
            <a:endParaRPr sz="13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1" name="Shape 1454"/>
          <p:cNvSpPr/>
          <p:nvPr/>
        </p:nvSpPr>
        <p:spPr>
          <a:xfrm>
            <a:off x="2764613" y="2165642"/>
            <a:ext cx="1719614" cy="1959152"/>
          </a:xfrm>
          <a:prstGeom prst="roundRect">
            <a:avLst>
              <a:gd name="adj" fmla="val 6924"/>
            </a:avLst>
          </a:prstGeom>
          <a:ln w="12700">
            <a:solidFill>
              <a:srgbClr val="A6AAA9"/>
            </a:solidFill>
            <a:miter lim="400000"/>
          </a:ln>
        </p:spPr>
        <p:txBody>
          <a:bodyPr lIns="14288" tIns="14288" rIns="14288" bIns="14288" anchor="ctr"/>
          <a:lstStyle/>
          <a:p>
            <a:pPr lvl="0"/>
            <a:endParaRPr sz="13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2" name="Shape 1456"/>
          <p:cNvSpPr/>
          <p:nvPr/>
        </p:nvSpPr>
        <p:spPr>
          <a:xfrm>
            <a:off x="4659774" y="2165642"/>
            <a:ext cx="1719614" cy="1959152"/>
          </a:xfrm>
          <a:prstGeom prst="roundRect">
            <a:avLst>
              <a:gd name="adj" fmla="val 6924"/>
            </a:avLst>
          </a:prstGeom>
          <a:ln w="12700">
            <a:solidFill>
              <a:srgbClr val="A6AAA9"/>
            </a:solidFill>
            <a:miter lim="400000"/>
          </a:ln>
        </p:spPr>
        <p:txBody>
          <a:bodyPr lIns="14288" tIns="14288" rIns="14288" bIns="14288" anchor="ctr"/>
          <a:lstStyle/>
          <a:p>
            <a:pPr lvl="0"/>
            <a:endParaRPr sz="13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3" name="Shape 1458"/>
          <p:cNvSpPr/>
          <p:nvPr/>
        </p:nvSpPr>
        <p:spPr>
          <a:xfrm>
            <a:off x="6570271" y="2165642"/>
            <a:ext cx="1719614" cy="1959152"/>
          </a:xfrm>
          <a:prstGeom prst="roundRect">
            <a:avLst>
              <a:gd name="adj" fmla="val 6924"/>
            </a:avLst>
          </a:prstGeom>
          <a:ln w="12700">
            <a:solidFill>
              <a:srgbClr val="A6AAA9"/>
            </a:solidFill>
            <a:miter lim="400000"/>
          </a:ln>
        </p:spPr>
        <p:txBody>
          <a:bodyPr lIns="14288" tIns="14288" rIns="14288" bIns="14288" anchor="ctr"/>
          <a:lstStyle/>
          <a:p>
            <a:pPr lvl="0"/>
            <a:endParaRPr sz="13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4" name="Shape 1460"/>
          <p:cNvSpPr/>
          <p:nvPr/>
        </p:nvSpPr>
        <p:spPr>
          <a:xfrm>
            <a:off x="1080993" y="1536376"/>
            <a:ext cx="1265859" cy="12658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72CD4F"/>
          </a:solidFill>
          <a:ln w="12700" cap="flat">
            <a:noFill/>
            <a:miter lim="400000"/>
          </a:ln>
          <a:effectLst/>
        </p:spPr>
        <p:txBody>
          <a:bodyPr wrap="square" lIns="14288" tIns="14288" rIns="14288" bIns="14288" numCol="1" anchor="ctr">
            <a:noAutofit/>
          </a:bodyPr>
          <a:lstStyle/>
          <a:p>
            <a:pPr lvl="0"/>
            <a:endParaRPr sz="13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6" name="Shape 1463"/>
          <p:cNvSpPr/>
          <p:nvPr/>
        </p:nvSpPr>
        <p:spPr>
          <a:xfrm>
            <a:off x="1026816" y="1566550"/>
            <a:ext cx="355513" cy="3555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CEB966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lvl="0"/>
            <a:endParaRPr sz="13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8" name="Shape 1465"/>
          <p:cNvSpPr/>
          <p:nvPr/>
        </p:nvSpPr>
        <p:spPr>
          <a:xfrm>
            <a:off x="2991491" y="1536376"/>
            <a:ext cx="1265859" cy="12658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B1D153"/>
          </a:solidFill>
          <a:ln w="12700" cap="flat">
            <a:noFill/>
            <a:miter lim="400000"/>
          </a:ln>
          <a:effectLst/>
        </p:spPr>
        <p:txBody>
          <a:bodyPr wrap="square" lIns="14288" tIns="14288" rIns="14288" bIns="14288" numCol="1" anchor="ctr">
            <a:noAutofit/>
          </a:bodyPr>
          <a:lstStyle/>
          <a:p>
            <a:pPr lvl="0"/>
            <a:endParaRPr sz="13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9" name="Shape 1468"/>
          <p:cNvSpPr/>
          <p:nvPr/>
        </p:nvSpPr>
        <p:spPr>
          <a:xfrm>
            <a:off x="4900054" y="1536479"/>
            <a:ext cx="1263266" cy="12632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72CD4F"/>
          </a:solidFill>
          <a:ln w="12700" cap="flat">
            <a:noFill/>
            <a:miter lim="400000"/>
          </a:ln>
          <a:effectLst/>
        </p:spPr>
        <p:txBody>
          <a:bodyPr wrap="square" lIns="14288" tIns="14288" rIns="14288" bIns="14288" numCol="1" anchor="ctr">
            <a:noAutofit/>
          </a:bodyPr>
          <a:lstStyle/>
          <a:p>
            <a:pPr lvl="0"/>
            <a:endParaRPr sz="13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0" name="Shape 1471"/>
          <p:cNvSpPr/>
          <p:nvPr/>
        </p:nvSpPr>
        <p:spPr>
          <a:xfrm>
            <a:off x="6813783" y="1537672"/>
            <a:ext cx="1263266" cy="12632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B1D153"/>
          </a:solidFill>
          <a:ln w="12700" cap="flat">
            <a:noFill/>
            <a:miter lim="400000"/>
          </a:ln>
          <a:effectLst/>
        </p:spPr>
        <p:txBody>
          <a:bodyPr wrap="square" lIns="14288" tIns="14288" rIns="14288" bIns="14288" numCol="1" anchor="ctr">
            <a:noAutofit/>
          </a:bodyPr>
          <a:lstStyle/>
          <a:p>
            <a:pPr lvl="0"/>
            <a:endParaRPr sz="13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2" name="Shape 1474"/>
          <p:cNvSpPr/>
          <p:nvPr/>
        </p:nvSpPr>
        <p:spPr>
          <a:xfrm>
            <a:off x="2929943" y="1566549"/>
            <a:ext cx="355513" cy="3555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CEB966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lvl="0"/>
            <a:endParaRPr sz="13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7" name="Shape 1476"/>
          <p:cNvSpPr/>
          <p:nvPr/>
        </p:nvSpPr>
        <p:spPr>
          <a:xfrm>
            <a:off x="6746224" y="1566549"/>
            <a:ext cx="355513" cy="3555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CEB966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lvl="0"/>
            <a:endParaRPr sz="13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9" name="Text Placeholder 5"/>
          <p:cNvSpPr txBox="1"/>
          <p:nvPr/>
        </p:nvSpPr>
        <p:spPr>
          <a:xfrm>
            <a:off x="1052796" y="1952599"/>
            <a:ext cx="1274115" cy="433415"/>
          </a:xfrm>
          <a:prstGeom prst="rect">
            <a:avLst/>
          </a:prstGeom>
        </p:spPr>
        <p:txBody>
          <a:bodyPr anchor="ctr">
            <a:noAutofit/>
            <a:scene3d>
              <a:camera prst="orthographicFront"/>
              <a:lightRig rig="threePt" dir="t"/>
            </a:scene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sz="20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一目了然</a:t>
            </a:r>
            <a:endParaRPr lang="zh-CN" altLang="en-US" sz="20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0" name="Text Placeholder 6"/>
          <p:cNvSpPr txBox="1"/>
          <p:nvPr/>
        </p:nvSpPr>
        <p:spPr>
          <a:xfrm>
            <a:off x="1268364" y="3006179"/>
            <a:ext cx="1540524" cy="850643"/>
          </a:xfrm>
          <a:prstGeom prst="rect">
            <a:avLst/>
          </a:prstGeom>
        </p:spPr>
        <p:txBody>
          <a:bodyPr anchor="ctr">
            <a:noAutofit/>
            <a:scene3d>
              <a:camera prst="orthographicFront"/>
              <a:lightRig rig="threePt" dir="t"/>
            </a:scene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buNone/>
            </a:pPr>
            <a:r>
              <a:rPr lang="zh-CN" altLang="en-US" sz="16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保持简单</a:t>
            </a:r>
            <a:endParaRPr lang="zh-CN" altLang="en-US" sz="16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1" name="Text Placeholder 5"/>
          <p:cNvSpPr txBox="1"/>
          <p:nvPr/>
        </p:nvSpPr>
        <p:spPr>
          <a:xfrm>
            <a:off x="3057331" y="1952599"/>
            <a:ext cx="1184986" cy="433415"/>
          </a:xfrm>
          <a:prstGeom prst="rect">
            <a:avLst/>
          </a:prstGeom>
        </p:spPr>
        <p:txBody>
          <a:bodyPr vert="horz" lIns="0" tIns="0" rIns="0" bIns="0" rtlCol="0" anchor="ctr">
            <a:normAutofit/>
            <a:scene3d>
              <a:camera prst="orthographicFront"/>
              <a:lightRig rig="threePt" dir="t"/>
            </a:scene3d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视觉化</a:t>
            </a:r>
            <a:endParaRPr lang="zh-CN" altLang="en-US" sz="20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2" name="Text Placeholder 5"/>
          <p:cNvSpPr txBox="1"/>
          <p:nvPr/>
        </p:nvSpPr>
        <p:spPr>
          <a:xfrm>
            <a:off x="6878326" y="1952599"/>
            <a:ext cx="1184986" cy="433415"/>
          </a:xfrm>
          <a:prstGeom prst="rect">
            <a:avLst/>
          </a:prstGeom>
        </p:spPr>
        <p:txBody>
          <a:bodyPr vert="horz" lIns="0" tIns="0" rIns="0" bIns="0" rtlCol="0" anchor="ctr">
            <a:normAutofit/>
            <a:scene3d>
              <a:camera prst="orthographicFront"/>
              <a:lightRig rig="threePt" dir="t"/>
            </a:scene3d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创业逻辑</a:t>
            </a:r>
            <a:endParaRPr lang="zh-CN" altLang="en-US" sz="20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3" name="Text Placeholder 6"/>
          <p:cNvSpPr txBox="1"/>
          <p:nvPr/>
        </p:nvSpPr>
        <p:spPr>
          <a:xfrm>
            <a:off x="2943703" y="3006179"/>
            <a:ext cx="1361434" cy="850643"/>
          </a:xfrm>
          <a:prstGeom prst="rect">
            <a:avLst/>
          </a:prstGeom>
        </p:spPr>
        <p:txBody>
          <a:bodyPr vert="horz" lIns="0" tIns="0" rIns="0" bIns="0" rtlCol="0" anchor="ctr">
            <a:noAutofit/>
            <a:scene3d>
              <a:camera prst="orthographicFront"/>
              <a:lightRig rig="threePt" dir="t"/>
            </a:scene3d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zh-CN" altLang="en-US" sz="1600" noProof="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把概念或数据翻译成图</a:t>
            </a:r>
            <a:endParaRPr lang="zh-CN" altLang="en-US" sz="1600" noProof="0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+mn-ea"/>
            </a:endParaRPr>
          </a:p>
        </p:txBody>
      </p:sp>
      <p:sp>
        <p:nvSpPr>
          <p:cNvPr id="114" name="Text Placeholder 6"/>
          <p:cNvSpPr txBox="1"/>
          <p:nvPr/>
        </p:nvSpPr>
        <p:spPr>
          <a:xfrm>
            <a:off x="4846602" y="3006179"/>
            <a:ext cx="1361434" cy="850643"/>
          </a:xfrm>
          <a:prstGeom prst="rect">
            <a:avLst/>
          </a:prstGeom>
        </p:spPr>
        <p:txBody>
          <a:bodyPr vert="horz" lIns="0" tIns="0" rIns="0" bIns="0" rtlCol="0" anchor="ctr">
            <a:noAutofit/>
            <a:scene3d>
              <a:camera prst="orthographicFront"/>
              <a:lightRig rig="threePt" dir="t"/>
            </a:scene3d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zh-CN" altLang="en-US" sz="160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一页幻灯片要突出一个中心思想</a:t>
            </a:r>
            <a:endParaRPr lang="zh-CN" altLang="en-US" sz="1600" noProof="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  <a:sym typeface="+mn-ea"/>
            </a:endParaRPr>
          </a:p>
        </p:txBody>
      </p:sp>
      <p:sp>
        <p:nvSpPr>
          <p:cNvPr id="115" name="Text Placeholder 6"/>
          <p:cNvSpPr txBox="1"/>
          <p:nvPr/>
        </p:nvSpPr>
        <p:spPr>
          <a:xfrm>
            <a:off x="6764698" y="3077934"/>
            <a:ext cx="1361434" cy="850643"/>
          </a:xfrm>
          <a:prstGeom prst="rect">
            <a:avLst/>
          </a:prstGeom>
        </p:spPr>
        <p:txBody>
          <a:bodyPr vert="horz" lIns="0" tIns="0" rIns="0" bIns="0" rtlCol="0" anchor="ctr">
            <a:noAutofit/>
            <a:scene3d>
              <a:camera prst="orthographicFront"/>
              <a:lightRig rig="threePt" dir="t"/>
            </a:scene3d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en-US" altLang="zh-CN" sz="16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16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的呈现有个特定的逻辑，步步为营，层层呈现</a:t>
            </a:r>
            <a:endParaRPr lang="zh-CN" altLang="en-US" sz="16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6" name="Text Placeholder 5"/>
          <p:cNvSpPr txBox="1"/>
          <p:nvPr/>
        </p:nvSpPr>
        <p:spPr>
          <a:xfrm>
            <a:off x="4889109" y="1952599"/>
            <a:ext cx="1184986" cy="433415"/>
          </a:xfrm>
          <a:prstGeom prst="rect">
            <a:avLst/>
          </a:prstGeom>
        </p:spPr>
        <p:txBody>
          <a:bodyPr vert="horz" lIns="0" tIns="0" rIns="0" bIns="0" rtlCol="0" anchor="ctr">
            <a:normAutofit/>
            <a:scene3d>
              <a:camera prst="orthographicFront"/>
              <a:lightRig rig="threePt" dir="t"/>
            </a:scene3d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000" b="1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 </a:t>
            </a:r>
            <a:r>
              <a:rPr lang="zh-CN" altLang="en-US" sz="2000" b="1" noProof="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一叶知秋</a:t>
            </a:r>
            <a:endParaRPr lang="zh-CN" altLang="en-US" sz="2000" b="1" noProof="0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17" name="Shape 1475"/>
          <p:cNvSpPr/>
          <p:nvPr/>
        </p:nvSpPr>
        <p:spPr>
          <a:xfrm>
            <a:off x="4838084" y="1566549"/>
            <a:ext cx="355513" cy="3555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CEB966"/>
          </a:solidFill>
          <a:ln w="12700">
            <a:miter lim="400000"/>
          </a:ln>
        </p:spPr>
        <p:txBody>
          <a:bodyPr lIns="14288" tIns="14288" rIns="14288" bIns="14288" anchor="ctr"/>
          <a:lstStyle/>
          <a:p>
            <a:pPr lvl="0"/>
            <a:endParaRPr sz="13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901950" y="676275"/>
            <a:ext cx="386270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制作的要点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en-US" altLang="zh-CN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4" dur="500"/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500"/>
                            </p:stCondLst>
                            <p:childTnLst>
                              <p:par>
                                <p:cTn id="7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00"/>
                            </p:stCondLst>
                            <p:childTnLst>
                              <p:par>
                                <p:cTn id="7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5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0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500"/>
                            </p:stCondLst>
                            <p:childTnLst>
                              <p:par>
                                <p:cTn id="8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000"/>
                            </p:stCondLst>
                            <p:childTnLst>
                              <p:par>
                                <p:cTn id="9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bldLvl="0" animBg="1"/>
      <p:bldP spid="91" grpId="0" bldLvl="0" animBg="1"/>
      <p:bldP spid="92" grpId="0" bldLvl="0" animBg="1"/>
      <p:bldP spid="93" grpId="0" bldLvl="0" animBg="1"/>
      <p:bldP spid="94" grpId="0" bldLvl="0" animBg="1"/>
      <p:bldP spid="96" grpId="0" bldLvl="0" animBg="1"/>
      <p:bldP spid="98" grpId="0" bldLvl="0" animBg="1"/>
      <p:bldP spid="99" grpId="0" bldLvl="0" animBg="1"/>
      <p:bldP spid="100" grpId="0" bldLvl="0" animBg="1"/>
      <p:bldP spid="102" grpId="0" bldLvl="0" animBg="1"/>
      <p:bldP spid="107" grpId="0" bldLvl="0" animBg="1"/>
      <p:bldP spid="109" grpId="0" build="p"/>
      <p:bldP spid="110" grpId="0" build="p"/>
      <p:bldP spid="111" grpId="0"/>
      <p:bldP spid="112" grpId="0"/>
      <p:bldP spid="113" grpId="0"/>
      <p:bldP spid="114" grpId="0"/>
      <p:bldP spid="115" grpId="0"/>
      <p:bldP spid="116" grpId="0"/>
      <p:bldP spid="117" grpId="0" bldLvl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淘宝网Chenying0907出品 17"/>
          <p:cNvSpPr txBox="1"/>
          <p:nvPr/>
        </p:nvSpPr>
        <p:spPr>
          <a:xfrm>
            <a:off x="2485390" y="2499995"/>
            <a:ext cx="4151630" cy="1660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谢谢观看</a:t>
            </a:r>
            <a:endParaRPr lang="zh-CN" sz="2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/>
            <a:endParaRPr lang="zh-CN" sz="2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/>
            <a:endParaRPr lang="zh-CN" sz="2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/>
            <a:r>
              <a:rPr 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申雪芝</a:t>
            </a:r>
            <a:endParaRPr lang="zh-CN" sz="1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42" name="淘宝网Chenying0907出品 41"/>
          <p:cNvCxnSpPr/>
          <p:nvPr/>
        </p:nvCxnSpPr>
        <p:spPr>
          <a:xfrm>
            <a:off x="1835696" y="3147814"/>
            <a:ext cx="547260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淘宝网Chenying0907出品 8"/>
          <p:cNvGrpSpPr/>
          <p:nvPr/>
        </p:nvGrpSpPr>
        <p:grpSpPr>
          <a:xfrm>
            <a:off x="3543574" y="4265651"/>
            <a:ext cx="414516" cy="414516"/>
            <a:chOff x="3543574" y="4265651"/>
            <a:chExt cx="414516" cy="414516"/>
          </a:xfrm>
        </p:grpSpPr>
        <p:sp>
          <p:nvSpPr>
            <p:cNvPr id="10" name="淘宝网Chenying0907出品 9"/>
            <p:cNvSpPr/>
            <p:nvPr/>
          </p:nvSpPr>
          <p:spPr>
            <a:xfrm>
              <a:off x="3543574" y="4265651"/>
              <a:ext cx="414516" cy="414516"/>
            </a:xfrm>
            <a:prstGeom prst="ellipse">
              <a:avLst/>
            </a:prstGeom>
            <a:solidFill>
              <a:schemeClr val="accent1"/>
            </a:solidFill>
            <a:ln w="2540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27000" dist="25400" dir="13500000">
                <a:srgbClr val="000000">
                  <a:alpha val="43137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grpSp>
          <p:nvGrpSpPr>
            <p:cNvPr id="11" name="淘宝网Chenying0907出品 10"/>
            <p:cNvGrpSpPr/>
            <p:nvPr/>
          </p:nvGrpSpPr>
          <p:grpSpPr>
            <a:xfrm>
              <a:off x="3629640" y="4325788"/>
              <a:ext cx="259976" cy="261734"/>
              <a:chOff x="5042691" y="2273922"/>
              <a:chExt cx="702937" cy="707690"/>
            </a:xfrm>
            <a:solidFill>
              <a:schemeClr val="bg1"/>
            </a:solidFill>
          </p:grpSpPr>
          <p:sp>
            <p:nvSpPr>
              <p:cNvPr id="13" name="淘宝网Chenying0907出品 12"/>
              <p:cNvSpPr/>
              <p:nvPr/>
            </p:nvSpPr>
            <p:spPr bwMode="auto">
              <a:xfrm>
                <a:off x="5284806" y="2789968"/>
                <a:ext cx="460822" cy="191644"/>
              </a:xfrm>
              <a:custGeom>
                <a:avLst/>
                <a:gdLst>
                  <a:gd name="T0" fmla="*/ 25 w 533"/>
                  <a:gd name="T1" fmla="*/ 165 h 222"/>
                  <a:gd name="T2" fmla="*/ 158 w 533"/>
                  <a:gd name="T3" fmla="*/ 165 h 222"/>
                  <a:gd name="T4" fmla="*/ 158 w 533"/>
                  <a:gd name="T5" fmla="*/ 108 h 222"/>
                  <a:gd name="T6" fmla="*/ 184 w 533"/>
                  <a:gd name="T7" fmla="*/ 83 h 222"/>
                  <a:gd name="T8" fmla="*/ 317 w 533"/>
                  <a:gd name="T9" fmla="*/ 83 h 222"/>
                  <a:gd name="T10" fmla="*/ 317 w 533"/>
                  <a:gd name="T11" fmla="*/ 25 h 222"/>
                  <a:gd name="T12" fmla="*/ 343 w 533"/>
                  <a:gd name="T13" fmla="*/ 0 h 222"/>
                  <a:gd name="T14" fmla="*/ 533 w 533"/>
                  <a:gd name="T15" fmla="*/ 0 h 222"/>
                  <a:gd name="T16" fmla="*/ 533 w 533"/>
                  <a:gd name="T17" fmla="*/ 32 h 222"/>
                  <a:gd name="T18" fmla="*/ 508 w 533"/>
                  <a:gd name="T19" fmla="*/ 57 h 222"/>
                  <a:gd name="T20" fmla="*/ 375 w 533"/>
                  <a:gd name="T21" fmla="*/ 57 h 222"/>
                  <a:gd name="T22" fmla="*/ 375 w 533"/>
                  <a:gd name="T23" fmla="*/ 114 h 222"/>
                  <a:gd name="T24" fmla="*/ 349 w 533"/>
                  <a:gd name="T25" fmla="*/ 140 h 222"/>
                  <a:gd name="T26" fmla="*/ 216 w 533"/>
                  <a:gd name="T27" fmla="*/ 140 h 222"/>
                  <a:gd name="T28" fmla="*/ 216 w 533"/>
                  <a:gd name="T29" fmla="*/ 197 h 222"/>
                  <a:gd name="T30" fmla="*/ 190 w 533"/>
                  <a:gd name="T31" fmla="*/ 222 h 222"/>
                  <a:gd name="T32" fmla="*/ 0 w 533"/>
                  <a:gd name="T33" fmla="*/ 222 h 222"/>
                  <a:gd name="T34" fmla="*/ 0 w 533"/>
                  <a:gd name="T35" fmla="*/ 191 h 222"/>
                  <a:gd name="T36" fmla="*/ 25 w 533"/>
                  <a:gd name="T37" fmla="*/ 165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33" h="222">
                    <a:moveTo>
                      <a:pt x="25" y="165"/>
                    </a:moveTo>
                    <a:cubicBezTo>
                      <a:pt x="158" y="165"/>
                      <a:pt x="158" y="165"/>
                      <a:pt x="158" y="165"/>
                    </a:cubicBezTo>
                    <a:cubicBezTo>
                      <a:pt x="158" y="108"/>
                      <a:pt x="158" y="108"/>
                      <a:pt x="158" y="108"/>
                    </a:cubicBezTo>
                    <a:cubicBezTo>
                      <a:pt x="158" y="94"/>
                      <a:pt x="170" y="83"/>
                      <a:pt x="184" y="83"/>
                    </a:cubicBezTo>
                    <a:cubicBezTo>
                      <a:pt x="317" y="83"/>
                      <a:pt x="317" y="83"/>
                      <a:pt x="317" y="83"/>
                    </a:cubicBezTo>
                    <a:cubicBezTo>
                      <a:pt x="317" y="25"/>
                      <a:pt x="317" y="25"/>
                      <a:pt x="317" y="25"/>
                    </a:cubicBezTo>
                    <a:cubicBezTo>
                      <a:pt x="317" y="11"/>
                      <a:pt x="329" y="0"/>
                      <a:pt x="343" y="0"/>
                    </a:cubicBezTo>
                    <a:cubicBezTo>
                      <a:pt x="533" y="0"/>
                      <a:pt x="533" y="0"/>
                      <a:pt x="533" y="0"/>
                    </a:cubicBezTo>
                    <a:cubicBezTo>
                      <a:pt x="533" y="32"/>
                      <a:pt x="533" y="32"/>
                      <a:pt x="533" y="32"/>
                    </a:cubicBezTo>
                    <a:cubicBezTo>
                      <a:pt x="533" y="46"/>
                      <a:pt x="522" y="57"/>
                      <a:pt x="508" y="57"/>
                    </a:cubicBezTo>
                    <a:cubicBezTo>
                      <a:pt x="375" y="57"/>
                      <a:pt x="375" y="57"/>
                      <a:pt x="375" y="57"/>
                    </a:cubicBezTo>
                    <a:cubicBezTo>
                      <a:pt x="375" y="114"/>
                      <a:pt x="375" y="114"/>
                      <a:pt x="375" y="114"/>
                    </a:cubicBezTo>
                    <a:cubicBezTo>
                      <a:pt x="375" y="128"/>
                      <a:pt x="363" y="140"/>
                      <a:pt x="349" y="140"/>
                    </a:cubicBezTo>
                    <a:cubicBezTo>
                      <a:pt x="216" y="140"/>
                      <a:pt x="216" y="140"/>
                      <a:pt x="216" y="140"/>
                    </a:cubicBezTo>
                    <a:cubicBezTo>
                      <a:pt x="216" y="197"/>
                      <a:pt x="216" y="197"/>
                      <a:pt x="216" y="197"/>
                    </a:cubicBezTo>
                    <a:cubicBezTo>
                      <a:pt x="216" y="211"/>
                      <a:pt x="204" y="222"/>
                      <a:pt x="190" y="222"/>
                    </a:cubicBezTo>
                    <a:cubicBezTo>
                      <a:pt x="0" y="222"/>
                      <a:pt x="0" y="222"/>
                      <a:pt x="0" y="222"/>
                    </a:cubicBezTo>
                    <a:cubicBezTo>
                      <a:pt x="0" y="191"/>
                      <a:pt x="0" y="191"/>
                      <a:pt x="0" y="191"/>
                    </a:cubicBezTo>
                    <a:cubicBezTo>
                      <a:pt x="0" y="177"/>
                      <a:pt x="11" y="165"/>
                      <a:pt x="25" y="1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4" name="淘宝网Chenying0907出品 13"/>
              <p:cNvSpPr>
                <a:spLocks noEditPoints="1"/>
              </p:cNvSpPr>
              <p:nvPr/>
            </p:nvSpPr>
            <p:spPr bwMode="auto">
              <a:xfrm>
                <a:off x="5042691" y="2273922"/>
                <a:ext cx="529215" cy="655759"/>
              </a:xfrm>
              <a:custGeom>
                <a:avLst/>
                <a:gdLst>
                  <a:gd name="T0" fmla="*/ 28 w 612"/>
                  <a:gd name="T1" fmla="*/ 504 h 759"/>
                  <a:gd name="T2" fmla="*/ 148 w 612"/>
                  <a:gd name="T3" fmla="*/ 514 h 759"/>
                  <a:gd name="T4" fmla="*/ 179 w 612"/>
                  <a:gd name="T5" fmla="*/ 488 h 759"/>
                  <a:gd name="T6" fmla="*/ 184 w 612"/>
                  <a:gd name="T7" fmla="*/ 423 h 759"/>
                  <a:gd name="T8" fmla="*/ 158 w 612"/>
                  <a:gd name="T9" fmla="*/ 392 h 759"/>
                  <a:gd name="T10" fmla="*/ 38 w 612"/>
                  <a:gd name="T11" fmla="*/ 381 h 759"/>
                  <a:gd name="T12" fmla="*/ 7 w 612"/>
                  <a:gd name="T13" fmla="*/ 407 h 759"/>
                  <a:gd name="T14" fmla="*/ 2 w 612"/>
                  <a:gd name="T15" fmla="*/ 473 h 759"/>
                  <a:gd name="T16" fmla="*/ 28 w 612"/>
                  <a:gd name="T17" fmla="*/ 504 h 759"/>
                  <a:gd name="T18" fmla="*/ 157 w 612"/>
                  <a:gd name="T19" fmla="*/ 669 h 759"/>
                  <a:gd name="T20" fmla="*/ 254 w 612"/>
                  <a:gd name="T21" fmla="*/ 487 h 759"/>
                  <a:gd name="T22" fmla="*/ 334 w 612"/>
                  <a:gd name="T23" fmla="*/ 512 h 759"/>
                  <a:gd name="T24" fmla="*/ 342 w 612"/>
                  <a:gd name="T25" fmla="*/ 515 h 759"/>
                  <a:gd name="T26" fmla="*/ 216 w 612"/>
                  <a:gd name="T27" fmla="*/ 722 h 759"/>
                  <a:gd name="T28" fmla="*/ 157 w 612"/>
                  <a:gd name="T29" fmla="*/ 669 h 759"/>
                  <a:gd name="T30" fmla="*/ 379 w 612"/>
                  <a:gd name="T31" fmla="*/ 7 h 759"/>
                  <a:gd name="T32" fmla="*/ 426 w 612"/>
                  <a:gd name="T33" fmla="*/ 84 h 759"/>
                  <a:gd name="T34" fmla="*/ 349 w 612"/>
                  <a:gd name="T35" fmla="*/ 150 h 759"/>
                  <a:gd name="T36" fmla="*/ 304 w 612"/>
                  <a:gd name="T37" fmla="*/ 59 h 759"/>
                  <a:gd name="T38" fmla="*/ 379 w 612"/>
                  <a:gd name="T39" fmla="*/ 7 h 759"/>
                  <a:gd name="T40" fmla="*/ 371 w 612"/>
                  <a:gd name="T41" fmla="*/ 183 h 759"/>
                  <a:gd name="T42" fmla="*/ 403 w 612"/>
                  <a:gd name="T43" fmla="*/ 199 h 759"/>
                  <a:gd name="T44" fmla="*/ 574 w 612"/>
                  <a:gd name="T45" fmla="*/ 278 h 759"/>
                  <a:gd name="T46" fmla="*/ 579 w 612"/>
                  <a:gd name="T47" fmla="*/ 341 h 759"/>
                  <a:gd name="T48" fmla="*/ 398 w 612"/>
                  <a:gd name="T49" fmla="*/ 296 h 759"/>
                  <a:gd name="T50" fmla="*/ 381 w 612"/>
                  <a:gd name="T51" fmla="*/ 385 h 759"/>
                  <a:gd name="T52" fmla="*/ 390 w 612"/>
                  <a:gd name="T53" fmla="*/ 402 h 759"/>
                  <a:gd name="T54" fmla="*/ 561 w 612"/>
                  <a:gd name="T55" fmla="*/ 593 h 759"/>
                  <a:gd name="T56" fmla="*/ 489 w 612"/>
                  <a:gd name="T57" fmla="*/ 626 h 759"/>
                  <a:gd name="T58" fmla="*/ 233 w 612"/>
                  <a:gd name="T59" fmla="*/ 447 h 759"/>
                  <a:gd name="T60" fmla="*/ 203 w 612"/>
                  <a:gd name="T61" fmla="*/ 392 h 759"/>
                  <a:gd name="T62" fmla="*/ 231 w 612"/>
                  <a:gd name="T63" fmla="*/ 239 h 759"/>
                  <a:gd name="T64" fmla="*/ 157 w 612"/>
                  <a:gd name="T65" fmla="*/ 344 h 759"/>
                  <a:gd name="T66" fmla="*/ 95 w 612"/>
                  <a:gd name="T67" fmla="*/ 332 h 759"/>
                  <a:gd name="T68" fmla="*/ 247 w 612"/>
                  <a:gd name="T69" fmla="*/ 155 h 759"/>
                  <a:gd name="T70" fmla="*/ 313 w 612"/>
                  <a:gd name="T71" fmla="*/ 163 h 759"/>
                  <a:gd name="T72" fmla="*/ 349 w 612"/>
                  <a:gd name="T73" fmla="*/ 227 h 759"/>
                  <a:gd name="T74" fmla="*/ 371 w 612"/>
                  <a:gd name="T75" fmla="*/ 183 h 7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612" h="759">
                    <a:moveTo>
                      <a:pt x="28" y="504"/>
                    </a:moveTo>
                    <a:cubicBezTo>
                      <a:pt x="148" y="514"/>
                      <a:pt x="148" y="514"/>
                      <a:pt x="148" y="514"/>
                    </a:cubicBezTo>
                    <a:cubicBezTo>
                      <a:pt x="164" y="516"/>
                      <a:pt x="177" y="504"/>
                      <a:pt x="179" y="488"/>
                    </a:cubicBezTo>
                    <a:cubicBezTo>
                      <a:pt x="184" y="423"/>
                      <a:pt x="184" y="423"/>
                      <a:pt x="184" y="423"/>
                    </a:cubicBezTo>
                    <a:cubicBezTo>
                      <a:pt x="186" y="407"/>
                      <a:pt x="174" y="393"/>
                      <a:pt x="158" y="392"/>
                    </a:cubicBezTo>
                    <a:cubicBezTo>
                      <a:pt x="38" y="381"/>
                      <a:pt x="38" y="381"/>
                      <a:pt x="38" y="381"/>
                    </a:cubicBezTo>
                    <a:cubicBezTo>
                      <a:pt x="23" y="380"/>
                      <a:pt x="9" y="392"/>
                      <a:pt x="7" y="407"/>
                    </a:cubicBezTo>
                    <a:cubicBezTo>
                      <a:pt x="2" y="473"/>
                      <a:pt x="2" y="473"/>
                      <a:pt x="2" y="473"/>
                    </a:cubicBezTo>
                    <a:cubicBezTo>
                      <a:pt x="0" y="489"/>
                      <a:pt x="12" y="503"/>
                      <a:pt x="28" y="504"/>
                    </a:cubicBezTo>
                    <a:close/>
                    <a:moveTo>
                      <a:pt x="157" y="669"/>
                    </a:moveTo>
                    <a:cubicBezTo>
                      <a:pt x="220" y="595"/>
                      <a:pt x="230" y="592"/>
                      <a:pt x="254" y="487"/>
                    </a:cubicBezTo>
                    <a:cubicBezTo>
                      <a:pt x="280" y="496"/>
                      <a:pt x="307" y="504"/>
                      <a:pt x="334" y="512"/>
                    </a:cubicBezTo>
                    <a:cubicBezTo>
                      <a:pt x="337" y="513"/>
                      <a:pt x="339" y="514"/>
                      <a:pt x="342" y="515"/>
                    </a:cubicBezTo>
                    <a:cubicBezTo>
                      <a:pt x="303" y="633"/>
                      <a:pt x="296" y="637"/>
                      <a:pt x="216" y="722"/>
                    </a:cubicBezTo>
                    <a:cubicBezTo>
                      <a:pt x="180" y="759"/>
                      <a:pt x="122" y="709"/>
                      <a:pt x="157" y="669"/>
                    </a:cubicBezTo>
                    <a:close/>
                    <a:moveTo>
                      <a:pt x="379" y="7"/>
                    </a:moveTo>
                    <a:cubicBezTo>
                      <a:pt x="413" y="15"/>
                      <a:pt x="434" y="49"/>
                      <a:pt x="426" y="84"/>
                    </a:cubicBezTo>
                    <a:cubicBezTo>
                      <a:pt x="419" y="120"/>
                      <a:pt x="383" y="157"/>
                      <a:pt x="349" y="150"/>
                    </a:cubicBezTo>
                    <a:cubicBezTo>
                      <a:pt x="315" y="143"/>
                      <a:pt x="297" y="94"/>
                      <a:pt x="304" y="59"/>
                    </a:cubicBezTo>
                    <a:cubicBezTo>
                      <a:pt x="312" y="23"/>
                      <a:pt x="345" y="0"/>
                      <a:pt x="379" y="7"/>
                    </a:cubicBezTo>
                    <a:close/>
                    <a:moveTo>
                      <a:pt x="371" y="183"/>
                    </a:moveTo>
                    <a:cubicBezTo>
                      <a:pt x="378" y="185"/>
                      <a:pt x="393" y="190"/>
                      <a:pt x="403" y="199"/>
                    </a:cubicBezTo>
                    <a:cubicBezTo>
                      <a:pt x="494" y="286"/>
                      <a:pt x="474" y="282"/>
                      <a:pt x="574" y="278"/>
                    </a:cubicBezTo>
                    <a:cubicBezTo>
                      <a:pt x="612" y="277"/>
                      <a:pt x="611" y="338"/>
                      <a:pt x="579" y="341"/>
                    </a:cubicBezTo>
                    <a:cubicBezTo>
                      <a:pt x="477" y="350"/>
                      <a:pt x="470" y="358"/>
                      <a:pt x="398" y="296"/>
                    </a:cubicBezTo>
                    <a:cubicBezTo>
                      <a:pt x="381" y="385"/>
                      <a:pt x="381" y="385"/>
                      <a:pt x="381" y="385"/>
                    </a:cubicBezTo>
                    <a:cubicBezTo>
                      <a:pt x="380" y="392"/>
                      <a:pt x="383" y="399"/>
                      <a:pt x="390" y="402"/>
                    </a:cubicBezTo>
                    <a:cubicBezTo>
                      <a:pt x="494" y="448"/>
                      <a:pt x="515" y="448"/>
                      <a:pt x="561" y="593"/>
                    </a:cubicBezTo>
                    <a:cubicBezTo>
                      <a:pt x="578" y="638"/>
                      <a:pt x="510" y="668"/>
                      <a:pt x="489" y="626"/>
                    </a:cubicBezTo>
                    <a:cubicBezTo>
                      <a:pt x="417" y="484"/>
                      <a:pt x="405" y="506"/>
                      <a:pt x="233" y="447"/>
                    </a:cubicBezTo>
                    <a:cubicBezTo>
                      <a:pt x="211" y="435"/>
                      <a:pt x="203" y="416"/>
                      <a:pt x="203" y="392"/>
                    </a:cubicBezTo>
                    <a:cubicBezTo>
                      <a:pt x="231" y="239"/>
                      <a:pt x="231" y="239"/>
                      <a:pt x="231" y="239"/>
                    </a:cubicBezTo>
                    <a:cubicBezTo>
                      <a:pt x="164" y="260"/>
                      <a:pt x="171" y="259"/>
                      <a:pt x="157" y="344"/>
                    </a:cubicBezTo>
                    <a:cubicBezTo>
                      <a:pt x="151" y="376"/>
                      <a:pt x="91" y="372"/>
                      <a:pt x="95" y="332"/>
                    </a:cubicBezTo>
                    <a:cubicBezTo>
                      <a:pt x="107" y="207"/>
                      <a:pt x="126" y="199"/>
                      <a:pt x="247" y="155"/>
                    </a:cubicBezTo>
                    <a:cubicBezTo>
                      <a:pt x="264" y="149"/>
                      <a:pt x="304" y="160"/>
                      <a:pt x="313" y="163"/>
                    </a:cubicBezTo>
                    <a:cubicBezTo>
                      <a:pt x="349" y="227"/>
                      <a:pt x="349" y="227"/>
                      <a:pt x="349" y="227"/>
                    </a:cubicBezTo>
                    <a:cubicBezTo>
                      <a:pt x="371" y="183"/>
                      <a:pt x="371" y="183"/>
                      <a:pt x="371" y="18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5" name="淘宝网Chenying0907出品 14"/>
          <p:cNvGrpSpPr/>
          <p:nvPr/>
        </p:nvGrpSpPr>
        <p:grpSpPr>
          <a:xfrm>
            <a:off x="4102125" y="4265651"/>
            <a:ext cx="414516" cy="414516"/>
            <a:chOff x="4102125" y="4265651"/>
            <a:chExt cx="414516" cy="414516"/>
          </a:xfrm>
        </p:grpSpPr>
        <p:sp>
          <p:nvSpPr>
            <p:cNvPr id="19" name="淘宝网Chenying0907出品 18"/>
            <p:cNvSpPr/>
            <p:nvPr/>
          </p:nvSpPr>
          <p:spPr>
            <a:xfrm>
              <a:off x="4102125" y="4265651"/>
              <a:ext cx="414516" cy="414516"/>
            </a:xfrm>
            <a:prstGeom prst="ellipse">
              <a:avLst/>
            </a:prstGeom>
            <a:solidFill>
              <a:schemeClr val="accent2"/>
            </a:solidFill>
            <a:ln w="2540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27000" dist="25400" dir="13500000">
                <a:srgbClr val="000000">
                  <a:alpha val="43137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grpSp>
          <p:nvGrpSpPr>
            <p:cNvPr id="20" name="淘宝网Chenying0907出品 19"/>
            <p:cNvGrpSpPr/>
            <p:nvPr/>
          </p:nvGrpSpPr>
          <p:grpSpPr>
            <a:xfrm>
              <a:off x="4199233" y="4358783"/>
              <a:ext cx="238761" cy="198211"/>
              <a:chOff x="3132963" y="3140191"/>
              <a:chExt cx="645573" cy="535933"/>
            </a:xfrm>
            <a:solidFill>
              <a:schemeClr val="bg1"/>
            </a:solidFill>
          </p:grpSpPr>
          <p:sp>
            <p:nvSpPr>
              <p:cNvPr id="21" name="淘宝网Chenying0907出品 226"/>
              <p:cNvSpPr/>
              <p:nvPr/>
            </p:nvSpPr>
            <p:spPr bwMode="auto">
              <a:xfrm>
                <a:off x="3421629" y="3217854"/>
                <a:ext cx="356907" cy="392027"/>
              </a:xfrm>
              <a:custGeom>
                <a:avLst/>
                <a:gdLst>
                  <a:gd name="T0" fmla="*/ 0 w 529"/>
                  <a:gd name="T1" fmla="*/ 0 h 581"/>
                  <a:gd name="T2" fmla="*/ 2 w 529"/>
                  <a:gd name="T3" fmla="*/ 11 h 581"/>
                  <a:gd name="T4" fmla="*/ 25 w 529"/>
                  <a:gd name="T5" fmla="*/ 56 h 581"/>
                  <a:gd name="T6" fmla="*/ 473 w 529"/>
                  <a:gd name="T7" fmla="*/ 56 h 581"/>
                  <a:gd name="T8" fmla="*/ 473 w 529"/>
                  <a:gd name="T9" fmla="*/ 525 h 581"/>
                  <a:gd name="T10" fmla="*/ 127 w 529"/>
                  <a:gd name="T11" fmla="*/ 525 h 581"/>
                  <a:gd name="T12" fmla="*/ 127 w 529"/>
                  <a:gd name="T13" fmla="*/ 581 h 581"/>
                  <a:gd name="T14" fmla="*/ 529 w 529"/>
                  <a:gd name="T15" fmla="*/ 581 h 581"/>
                  <a:gd name="T16" fmla="*/ 529 w 529"/>
                  <a:gd name="T17" fmla="*/ 0 h 581"/>
                  <a:gd name="T18" fmla="*/ 0 w 529"/>
                  <a:gd name="T19" fmla="*/ 0 h 5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29" h="581">
                    <a:moveTo>
                      <a:pt x="0" y="0"/>
                    </a:moveTo>
                    <a:cubicBezTo>
                      <a:pt x="1" y="4"/>
                      <a:pt x="2" y="7"/>
                      <a:pt x="2" y="11"/>
                    </a:cubicBezTo>
                    <a:cubicBezTo>
                      <a:pt x="14" y="22"/>
                      <a:pt x="22" y="38"/>
                      <a:pt x="25" y="56"/>
                    </a:cubicBezTo>
                    <a:cubicBezTo>
                      <a:pt x="473" y="56"/>
                      <a:pt x="473" y="56"/>
                      <a:pt x="473" y="56"/>
                    </a:cubicBezTo>
                    <a:cubicBezTo>
                      <a:pt x="473" y="525"/>
                      <a:pt x="473" y="525"/>
                      <a:pt x="473" y="525"/>
                    </a:cubicBezTo>
                    <a:cubicBezTo>
                      <a:pt x="127" y="525"/>
                      <a:pt x="127" y="525"/>
                      <a:pt x="127" y="525"/>
                    </a:cubicBezTo>
                    <a:cubicBezTo>
                      <a:pt x="127" y="581"/>
                      <a:pt x="127" y="581"/>
                      <a:pt x="127" y="581"/>
                    </a:cubicBezTo>
                    <a:cubicBezTo>
                      <a:pt x="529" y="581"/>
                      <a:pt x="529" y="581"/>
                      <a:pt x="529" y="581"/>
                    </a:cubicBezTo>
                    <a:cubicBezTo>
                      <a:pt x="529" y="0"/>
                      <a:pt x="529" y="0"/>
                      <a:pt x="529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2" name="淘宝网Chenying0907出品 227"/>
              <p:cNvSpPr/>
              <p:nvPr/>
            </p:nvSpPr>
            <p:spPr bwMode="auto">
              <a:xfrm>
                <a:off x="3198348" y="3140191"/>
                <a:ext cx="224709" cy="247551"/>
              </a:xfrm>
              <a:custGeom>
                <a:avLst/>
                <a:gdLst>
                  <a:gd name="T0" fmla="*/ 45 w 333"/>
                  <a:gd name="T1" fmla="*/ 243 h 367"/>
                  <a:gd name="T2" fmla="*/ 170 w 333"/>
                  <a:gd name="T3" fmla="*/ 367 h 367"/>
                  <a:gd name="T4" fmla="*/ 289 w 333"/>
                  <a:gd name="T5" fmla="*/ 243 h 367"/>
                  <a:gd name="T6" fmla="*/ 326 w 333"/>
                  <a:gd name="T7" fmla="*/ 203 h 367"/>
                  <a:gd name="T8" fmla="*/ 306 w 333"/>
                  <a:gd name="T9" fmla="*/ 142 h 367"/>
                  <a:gd name="T10" fmla="*/ 166 w 333"/>
                  <a:gd name="T11" fmla="*/ 0 h 367"/>
                  <a:gd name="T12" fmla="*/ 26 w 333"/>
                  <a:gd name="T13" fmla="*/ 142 h 367"/>
                  <a:gd name="T14" fmla="*/ 7 w 333"/>
                  <a:gd name="T15" fmla="*/ 203 h 367"/>
                  <a:gd name="T16" fmla="*/ 45 w 333"/>
                  <a:gd name="T17" fmla="*/ 243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3" h="367">
                    <a:moveTo>
                      <a:pt x="45" y="243"/>
                    </a:moveTo>
                    <a:cubicBezTo>
                      <a:pt x="71" y="308"/>
                      <a:pt x="118" y="367"/>
                      <a:pt x="170" y="367"/>
                    </a:cubicBezTo>
                    <a:cubicBezTo>
                      <a:pt x="222" y="367"/>
                      <a:pt x="266" y="308"/>
                      <a:pt x="289" y="243"/>
                    </a:cubicBezTo>
                    <a:cubicBezTo>
                      <a:pt x="305" y="242"/>
                      <a:pt x="320" y="226"/>
                      <a:pt x="326" y="203"/>
                    </a:cubicBezTo>
                    <a:cubicBezTo>
                      <a:pt x="333" y="176"/>
                      <a:pt x="324" y="149"/>
                      <a:pt x="306" y="142"/>
                    </a:cubicBezTo>
                    <a:cubicBezTo>
                      <a:pt x="302" y="63"/>
                      <a:pt x="241" y="0"/>
                      <a:pt x="166" y="0"/>
                    </a:cubicBezTo>
                    <a:cubicBezTo>
                      <a:pt x="92" y="0"/>
                      <a:pt x="31" y="63"/>
                      <a:pt x="26" y="142"/>
                    </a:cubicBezTo>
                    <a:cubicBezTo>
                      <a:pt x="9" y="149"/>
                      <a:pt x="0" y="176"/>
                      <a:pt x="7" y="203"/>
                    </a:cubicBezTo>
                    <a:cubicBezTo>
                      <a:pt x="13" y="227"/>
                      <a:pt x="29" y="243"/>
                      <a:pt x="45" y="2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3" name="淘宝网Chenying0907出品 228"/>
              <p:cNvSpPr/>
              <p:nvPr/>
            </p:nvSpPr>
            <p:spPr bwMode="auto">
              <a:xfrm>
                <a:off x="3481875" y="3306367"/>
                <a:ext cx="233275" cy="180738"/>
              </a:xfrm>
              <a:custGeom>
                <a:avLst/>
                <a:gdLst>
                  <a:gd name="T0" fmla="*/ 41 w 346"/>
                  <a:gd name="T1" fmla="*/ 111 h 268"/>
                  <a:gd name="T2" fmla="*/ 0 w 346"/>
                  <a:gd name="T3" fmla="*/ 151 h 268"/>
                  <a:gd name="T4" fmla="*/ 90 w 346"/>
                  <a:gd name="T5" fmla="*/ 268 h 268"/>
                  <a:gd name="T6" fmla="*/ 254 w 346"/>
                  <a:gd name="T7" fmla="*/ 125 h 268"/>
                  <a:gd name="T8" fmla="*/ 284 w 346"/>
                  <a:gd name="T9" fmla="*/ 158 h 268"/>
                  <a:gd name="T10" fmla="*/ 346 w 346"/>
                  <a:gd name="T11" fmla="*/ 0 h 268"/>
                  <a:gd name="T12" fmla="*/ 184 w 346"/>
                  <a:gd name="T13" fmla="*/ 50 h 268"/>
                  <a:gd name="T14" fmla="*/ 218 w 346"/>
                  <a:gd name="T15" fmla="*/ 87 h 268"/>
                  <a:gd name="T16" fmla="*/ 99 w 346"/>
                  <a:gd name="T17" fmla="*/ 190 h 268"/>
                  <a:gd name="T18" fmla="*/ 41 w 346"/>
                  <a:gd name="T19" fmla="*/ 111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46" h="268">
                    <a:moveTo>
                      <a:pt x="41" y="111"/>
                    </a:moveTo>
                    <a:cubicBezTo>
                      <a:pt x="0" y="151"/>
                      <a:pt x="0" y="151"/>
                      <a:pt x="0" y="151"/>
                    </a:cubicBezTo>
                    <a:cubicBezTo>
                      <a:pt x="12" y="165"/>
                      <a:pt x="90" y="268"/>
                      <a:pt x="90" y="268"/>
                    </a:cubicBezTo>
                    <a:cubicBezTo>
                      <a:pt x="254" y="125"/>
                      <a:pt x="254" y="125"/>
                      <a:pt x="254" y="125"/>
                    </a:cubicBezTo>
                    <a:cubicBezTo>
                      <a:pt x="284" y="158"/>
                      <a:pt x="284" y="158"/>
                      <a:pt x="284" y="158"/>
                    </a:cubicBezTo>
                    <a:cubicBezTo>
                      <a:pt x="346" y="0"/>
                      <a:pt x="346" y="0"/>
                      <a:pt x="346" y="0"/>
                    </a:cubicBezTo>
                    <a:cubicBezTo>
                      <a:pt x="184" y="50"/>
                      <a:pt x="184" y="50"/>
                      <a:pt x="184" y="50"/>
                    </a:cubicBezTo>
                    <a:cubicBezTo>
                      <a:pt x="218" y="87"/>
                      <a:pt x="218" y="87"/>
                      <a:pt x="218" y="87"/>
                    </a:cubicBezTo>
                    <a:cubicBezTo>
                      <a:pt x="99" y="190"/>
                      <a:pt x="99" y="190"/>
                      <a:pt x="99" y="190"/>
                    </a:cubicBezTo>
                    <a:lnTo>
                      <a:pt x="41" y="1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4" name="淘宝网Chenying0907出品 229"/>
              <p:cNvSpPr/>
              <p:nvPr/>
            </p:nvSpPr>
            <p:spPr bwMode="auto">
              <a:xfrm>
                <a:off x="3132963" y="3377178"/>
                <a:ext cx="355480" cy="298946"/>
              </a:xfrm>
              <a:custGeom>
                <a:avLst/>
                <a:gdLst>
                  <a:gd name="T0" fmla="*/ 407 w 527"/>
                  <a:gd name="T1" fmla="*/ 0 h 443"/>
                  <a:gd name="T2" fmla="*/ 294 w 527"/>
                  <a:gd name="T3" fmla="*/ 190 h 443"/>
                  <a:gd name="T4" fmla="*/ 280 w 527"/>
                  <a:gd name="T5" fmla="*/ 105 h 443"/>
                  <a:gd name="T6" fmla="*/ 295 w 527"/>
                  <a:gd name="T7" fmla="*/ 77 h 443"/>
                  <a:gd name="T8" fmla="*/ 263 w 527"/>
                  <a:gd name="T9" fmla="*/ 44 h 443"/>
                  <a:gd name="T10" fmla="*/ 230 w 527"/>
                  <a:gd name="T11" fmla="*/ 77 h 443"/>
                  <a:gd name="T12" fmla="*/ 246 w 527"/>
                  <a:gd name="T13" fmla="*/ 105 h 443"/>
                  <a:gd name="T14" fmla="*/ 232 w 527"/>
                  <a:gd name="T15" fmla="*/ 189 h 443"/>
                  <a:gd name="T16" fmla="*/ 120 w 527"/>
                  <a:gd name="T17" fmla="*/ 0 h 443"/>
                  <a:gd name="T18" fmla="*/ 2 w 527"/>
                  <a:gd name="T19" fmla="*/ 125 h 443"/>
                  <a:gd name="T20" fmla="*/ 0 w 527"/>
                  <a:gd name="T21" fmla="*/ 125 h 443"/>
                  <a:gd name="T22" fmla="*/ 0 w 527"/>
                  <a:gd name="T23" fmla="*/ 402 h 443"/>
                  <a:gd name="T24" fmla="*/ 1 w 527"/>
                  <a:gd name="T25" fmla="*/ 402 h 443"/>
                  <a:gd name="T26" fmla="*/ 263 w 527"/>
                  <a:gd name="T27" fmla="*/ 443 h 443"/>
                  <a:gd name="T28" fmla="*/ 526 w 527"/>
                  <a:gd name="T29" fmla="*/ 402 h 443"/>
                  <a:gd name="T30" fmla="*/ 527 w 527"/>
                  <a:gd name="T31" fmla="*/ 402 h 443"/>
                  <a:gd name="T32" fmla="*/ 527 w 527"/>
                  <a:gd name="T33" fmla="*/ 125 h 443"/>
                  <a:gd name="T34" fmla="*/ 525 w 527"/>
                  <a:gd name="T35" fmla="*/ 125 h 443"/>
                  <a:gd name="T36" fmla="*/ 407 w 527"/>
                  <a:gd name="T37" fmla="*/ 0 h 4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27" h="443">
                    <a:moveTo>
                      <a:pt x="407" y="0"/>
                    </a:moveTo>
                    <a:cubicBezTo>
                      <a:pt x="294" y="190"/>
                      <a:pt x="294" y="190"/>
                      <a:pt x="294" y="190"/>
                    </a:cubicBezTo>
                    <a:cubicBezTo>
                      <a:pt x="280" y="105"/>
                      <a:pt x="280" y="105"/>
                      <a:pt x="280" y="105"/>
                    </a:cubicBezTo>
                    <a:cubicBezTo>
                      <a:pt x="289" y="99"/>
                      <a:pt x="295" y="89"/>
                      <a:pt x="295" y="77"/>
                    </a:cubicBezTo>
                    <a:cubicBezTo>
                      <a:pt x="295" y="59"/>
                      <a:pt x="281" y="44"/>
                      <a:pt x="263" y="44"/>
                    </a:cubicBezTo>
                    <a:cubicBezTo>
                      <a:pt x="245" y="44"/>
                      <a:pt x="230" y="59"/>
                      <a:pt x="230" y="77"/>
                    </a:cubicBezTo>
                    <a:cubicBezTo>
                      <a:pt x="230" y="89"/>
                      <a:pt x="237" y="99"/>
                      <a:pt x="246" y="105"/>
                    </a:cubicBezTo>
                    <a:cubicBezTo>
                      <a:pt x="232" y="189"/>
                      <a:pt x="232" y="189"/>
                      <a:pt x="232" y="189"/>
                    </a:cubicBezTo>
                    <a:cubicBezTo>
                      <a:pt x="120" y="0"/>
                      <a:pt x="120" y="0"/>
                      <a:pt x="120" y="0"/>
                    </a:cubicBezTo>
                    <a:cubicBezTo>
                      <a:pt x="56" y="27"/>
                      <a:pt x="12" y="72"/>
                      <a:pt x="2" y="125"/>
                    </a:cubicBezTo>
                    <a:cubicBezTo>
                      <a:pt x="0" y="125"/>
                      <a:pt x="0" y="125"/>
                      <a:pt x="0" y="125"/>
                    </a:cubicBezTo>
                    <a:cubicBezTo>
                      <a:pt x="0" y="402"/>
                      <a:pt x="0" y="402"/>
                      <a:pt x="0" y="402"/>
                    </a:cubicBezTo>
                    <a:cubicBezTo>
                      <a:pt x="1" y="402"/>
                      <a:pt x="1" y="402"/>
                      <a:pt x="1" y="402"/>
                    </a:cubicBezTo>
                    <a:cubicBezTo>
                      <a:pt x="14" y="425"/>
                      <a:pt x="126" y="443"/>
                      <a:pt x="263" y="443"/>
                    </a:cubicBezTo>
                    <a:cubicBezTo>
                      <a:pt x="401" y="443"/>
                      <a:pt x="513" y="425"/>
                      <a:pt x="526" y="402"/>
                    </a:cubicBezTo>
                    <a:cubicBezTo>
                      <a:pt x="527" y="402"/>
                      <a:pt x="527" y="402"/>
                      <a:pt x="527" y="402"/>
                    </a:cubicBezTo>
                    <a:cubicBezTo>
                      <a:pt x="527" y="125"/>
                      <a:pt x="527" y="125"/>
                      <a:pt x="527" y="125"/>
                    </a:cubicBezTo>
                    <a:cubicBezTo>
                      <a:pt x="525" y="125"/>
                      <a:pt x="525" y="125"/>
                      <a:pt x="525" y="125"/>
                    </a:cubicBezTo>
                    <a:cubicBezTo>
                      <a:pt x="515" y="72"/>
                      <a:pt x="471" y="27"/>
                      <a:pt x="40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5" name="淘宝网Chenying0907出品 230"/>
              <p:cNvSpPr/>
              <p:nvPr/>
            </p:nvSpPr>
            <p:spPr bwMode="auto">
              <a:xfrm>
                <a:off x="3598655" y="3487105"/>
                <a:ext cx="54536" cy="68241"/>
              </a:xfrm>
              <a:custGeom>
                <a:avLst/>
                <a:gdLst>
                  <a:gd name="T0" fmla="*/ 0 w 81"/>
                  <a:gd name="T1" fmla="*/ 0 h 101"/>
                  <a:gd name="T2" fmla="*/ 0 w 81"/>
                  <a:gd name="T3" fmla="*/ 55 h 101"/>
                  <a:gd name="T4" fmla="*/ 40 w 81"/>
                  <a:gd name="T5" fmla="*/ 101 h 101"/>
                  <a:gd name="T6" fmla="*/ 81 w 81"/>
                  <a:gd name="T7" fmla="*/ 56 h 101"/>
                  <a:gd name="T8" fmla="*/ 81 w 81"/>
                  <a:gd name="T9" fmla="*/ 0 h 101"/>
                  <a:gd name="T10" fmla="*/ 59 w 81"/>
                  <a:gd name="T11" fmla="*/ 0 h 101"/>
                  <a:gd name="T12" fmla="*/ 59 w 81"/>
                  <a:gd name="T13" fmla="*/ 57 h 101"/>
                  <a:gd name="T14" fmla="*/ 40 w 81"/>
                  <a:gd name="T15" fmla="*/ 83 h 101"/>
                  <a:gd name="T16" fmla="*/ 22 w 81"/>
                  <a:gd name="T17" fmla="*/ 57 h 101"/>
                  <a:gd name="T18" fmla="*/ 22 w 81"/>
                  <a:gd name="T19" fmla="*/ 0 h 101"/>
                  <a:gd name="T20" fmla="*/ 0 w 81"/>
                  <a:gd name="T21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1" h="101">
                    <a:moveTo>
                      <a:pt x="0" y="0"/>
                    </a:moveTo>
                    <a:cubicBezTo>
                      <a:pt x="0" y="55"/>
                      <a:pt x="0" y="55"/>
                      <a:pt x="0" y="55"/>
                    </a:cubicBezTo>
                    <a:cubicBezTo>
                      <a:pt x="0" y="87"/>
                      <a:pt x="15" y="101"/>
                      <a:pt x="40" y="101"/>
                    </a:cubicBezTo>
                    <a:cubicBezTo>
                      <a:pt x="65" y="101"/>
                      <a:pt x="81" y="86"/>
                      <a:pt x="81" y="56"/>
                    </a:cubicBezTo>
                    <a:cubicBezTo>
                      <a:pt x="81" y="0"/>
                      <a:pt x="81" y="0"/>
                      <a:pt x="81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57"/>
                      <a:pt x="59" y="57"/>
                      <a:pt x="59" y="57"/>
                    </a:cubicBezTo>
                    <a:cubicBezTo>
                      <a:pt x="59" y="75"/>
                      <a:pt x="52" y="83"/>
                      <a:pt x="40" y="83"/>
                    </a:cubicBezTo>
                    <a:cubicBezTo>
                      <a:pt x="29" y="83"/>
                      <a:pt x="22" y="74"/>
                      <a:pt x="22" y="57"/>
                    </a:cubicBezTo>
                    <a:cubicBezTo>
                      <a:pt x="22" y="0"/>
                      <a:pt x="22" y="0"/>
                      <a:pt x="2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6" name="淘宝网Chenying0907出品 231"/>
              <p:cNvSpPr>
                <a:spLocks noEditPoints="1"/>
              </p:cNvSpPr>
              <p:nvPr/>
            </p:nvSpPr>
            <p:spPr bwMode="auto">
              <a:xfrm>
                <a:off x="3666040" y="3486534"/>
                <a:ext cx="47968" cy="67384"/>
              </a:xfrm>
              <a:custGeom>
                <a:avLst/>
                <a:gdLst>
                  <a:gd name="T0" fmla="*/ 31 w 71"/>
                  <a:gd name="T1" fmla="*/ 0 h 100"/>
                  <a:gd name="T2" fmla="*/ 0 w 71"/>
                  <a:gd name="T3" fmla="*/ 2 h 100"/>
                  <a:gd name="T4" fmla="*/ 0 w 71"/>
                  <a:gd name="T5" fmla="*/ 100 h 100"/>
                  <a:gd name="T6" fmla="*/ 23 w 71"/>
                  <a:gd name="T7" fmla="*/ 100 h 100"/>
                  <a:gd name="T8" fmla="*/ 23 w 71"/>
                  <a:gd name="T9" fmla="*/ 65 h 100"/>
                  <a:gd name="T10" fmla="*/ 30 w 71"/>
                  <a:gd name="T11" fmla="*/ 65 h 100"/>
                  <a:gd name="T12" fmla="*/ 62 w 71"/>
                  <a:gd name="T13" fmla="*/ 55 h 100"/>
                  <a:gd name="T14" fmla="*/ 71 w 71"/>
                  <a:gd name="T15" fmla="*/ 31 h 100"/>
                  <a:gd name="T16" fmla="*/ 61 w 71"/>
                  <a:gd name="T17" fmla="*/ 8 h 100"/>
                  <a:gd name="T18" fmla="*/ 31 w 71"/>
                  <a:gd name="T19" fmla="*/ 0 h 100"/>
                  <a:gd name="T20" fmla="*/ 30 w 71"/>
                  <a:gd name="T21" fmla="*/ 48 h 100"/>
                  <a:gd name="T22" fmla="*/ 23 w 71"/>
                  <a:gd name="T23" fmla="*/ 47 h 100"/>
                  <a:gd name="T24" fmla="*/ 23 w 71"/>
                  <a:gd name="T25" fmla="*/ 18 h 100"/>
                  <a:gd name="T26" fmla="*/ 32 w 71"/>
                  <a:gd name="T27" fmla="*/ 17 h 100"/>
                  <a:gd name="T28" fmla="*/ 49 w 71"/>
                  <a:gd name="T29" fmla="*/ 32 h 100"/>
                  <a:gd name="T30" fmla="*/ 30 w 71"/>
                  <a:gd name="T31" fmla="*/ 48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71" h="100">
                    <a:moveTo>
                      <a:pt x="31" y="0"/>
                    </a:moveTo>
                    <a:cubicBezTo>
                      <a:pt x="17" y="0"/>
                      <a:pt x="7" y="1"/>
                      <a:pt x="0" y="2"/>
                    </a:cubicBezTo>
                    <a:cubicBezTo>
                      <a:pt x="0" y="100"/>
                      <a:pt x="0" y="100"/>
                      <a:pt x="0" y="100"/>
                    </a:cubicBezTo>
                    <a:cubicBezTo>
                      <a:pt x="23" y="100"/>
                      <a:pt x="23" y="100"/>
                      <a:pt x="23" y="100"/>
                    </a:cubicBezTo>
                    <a:cubicBezTo>
                      <a:pt x="23" y="65"/>
                      <a:pt x="23" y="65"/>
                      <a:pt x="23" y="65"/>
                    </a:cubicBezTo>
                    <a:cubicBezTo>
                      <a:pt x="25" y="65"/>
                      <a:pt x="27" y="65"/>
                      <a:pt x="30" y="65"/>
                    </a:cubicBezTo>
                    <a:cubicBezTo>
                      <a:pt x="43" y="65"/>
                      <a:pt x="55" y="62"/>
                      <a:pt x="62" y="55"/>
                    </a:cubicBezTo>
                    <a:cubicBezTo>
                      <a:pt x="68" y="49"/>
                      <a:pt x="71" y="41"/>
                      <a:pt x="71" y="31"/>
                    </a:cubicBezTo>
                    <a:cubicBezTo>
                      <a:pt x="71" y="22"/>
                      <a:pt x="67" y="13"/>
                      <a:pt x="61" y="8"/>
                    </a:cubicBezTo>
                    <a:cubicBezTo>
                      <a:pt x="54" y="3"/>
                      <a:pt x="44" y="0"/>
                      <a:pt x="31" y="0"/>
                    </a:cubicBezTo>
                    <a:close/>
                    <a:moveTo>
                      <a:pt x="30" y="48"/>
                    </a:moveTo>
                    <a:cubicBezTo>
                      <a:pt x="27" y="48"/>
                      <a:pt x="24" y="48"/>
                      <a:pt x="23" y="47"/>
                    </a:cubicBezTo>
                    <a:cubicBezTo>
                      <a:pt x="23" y="18"/>
                      <a:pt x="23" y="18"/>
                      <a:pt x="23" y="18"/>
                    </a:cubicBezTo>
                    <a:cubicBezTo>
                      <a:pt x="24" y="18"/>
                      <a:pt x="27" y="17"/>
                      <a:pt x="32" y="17"/>
                    </a:cubicBezTo>
                    <a:cubicBezTo>
                      <a:pt x="43" y="17"/>
                      <a:pt x="49" y="23"/>
                      <a:pt x="49" y="32"/>
                    </a:cubicBezTo>
                    <a:cubicBezTo>
                      <a:pt x="49" y="42"/>
                      <a:pt x="42" y="48"/>
                      <a:pt x="30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27" name="淘宝网Chenying0907出品 26"/>
          <p:cNvGrpSpPr/>
          <p:nvPr/>
        </p:nvGrpSpPr>
        <p:grpSpPr>
          <a:xfrm>
            <a:off x="5181486" y="4265651"/>
            <a:ext cx="414516" cy="414516"/>
            <a:chOff x="5181486" y="4265651"/>
            <a:chExt cx="414516" cy="414516"/>
          </a:xfrm>
        </p:grpSpPr>
        <p:sp>
          <p:nvSpPr>
            <p:cNvPr id="28" name="淘宝网Chenying0907出品 27"/>
            <p:cNvSpPr/>
            <p:nvPr/>
          </p:nvSpPr>
          <p:spPr>
            <a:xfrm>
              <a:off x="5181486" y="4265651"/>
              <a:ext cx="414516" cy="414516"/>
            </a:xfrm>
            <a:prstGeom prst="ellipse">
              <a:avLst/>
            </a:prstGeom>
            <a:solidFill>
              <a:schemeClr val="accent4"/>
            </a:solidFill>
            <a:ln w="2540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27000" dist="25400" dir="13500000">
                <a:srgbClr val="000000">
                  <a:alpha val="43137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grpSp>
          <p:nvGrpSpPr>
            <p:cNvPr id="29" name="淘宝网Chenying0907出品 28"/>
            <p:cNvGrpSpPr/>
            <p:nvPr/>
          </p:nvGrpSpPr>
          <p:grpSpPr>
            <a:xfrm>
              <a:off x="5287222" y="4375239"/>
              <a:ext cx="253419" cy="172633"/>
              <a:chOff x="4895160" y="4287159"/>
              <a:chExt cx="571418" cy="389258"/>
            </a:xfrm>
            <a:solidFill>
              <a:schemeClr val="bg1"/>
            </a:solidFill>
          </p:grpSpPr>
          <p:sp>
            <p:nvSpPr>
              <p:cNvPr id="30" name="淘宝网Chenying0907出品 327"/>
              <p:cNvSpPr>
                <a:spLocks noEditPoints="1"/>
              </p:cNvSpPr>
              <p:nvPr/>
            </p:nvSpPr>
            <p:spPr bwMode="auto">
              <a:xfrm>
                <a:off x="4895160" y="4287159"/>
                <a:ext cx="438051" cy="389258"/>
              </a:xfrm>
              <a:custGeom>
                <a:avLst/>
                <a:gdLst>
                  <a:gd name="T0" fmla="*/ 166 w 171"/>
                  <a:gd name="T1" fmla="*/ 0 h 152"/>
                  <a:gd name="T2" fmla="*/ 5 w 171"/>
                  <a:gd name="T3" fmla="*/ 0 h 152"/>
                  <a:gd name="T4" fmla="*/ 0 w 171"/>
                  <a:gd name="T5" fmla="*/ 5 h 152"/>
                  <a:gd name="T6" fmla="*/ 0 w 171"/>
                  <a:gd name="T7" fmla="*/ 146 h 152"/>
                  <a:gd name="T8" fmla="*/ 5 w 171"/>
                  <a:gd name="T9" fmla="*/ 152 h 152"/>
                  <a:gd name="T10" fmla="*/ 166 w 171"/>
                  <a:gd name="T11" fmla="*/ 152 h 152"/>
                  <a:gd name="T12" fmla="*/ 171 w 171"/>
                  <a:gd name="T13" fmla="*/ 146 h 152"/>
                  <a:gd name="T14" fmla="*/ 171 w 171"/>
                  <a:gd name="T15" fmla="*/ 5 h 152"/>
                  <a:gd name="T16" fmla="*/ 166 w 171"/>
                  <a:gd name="T17" fmla="*/ 0 h 152"/>
                  <a:gd name="T18" fmla="*/ 132 w 171"/>
                  <a:gd name="T19" fmla="*/ 12 h 152"/>
                  <a:gd name="T20" fmla="*/ 139 w 171"/>
                  <a:gd name="T21" fmla="*/ 19 h 152"/>
                  <a:gd name="T22" fmla="*/ 132 w 171"/>
                  <a:gd name="T23" fmla="*/ 26 h 152"/>
                  <a:gd name="T24" fmla="*/ 124 w 171"/>
                  <a:gd name="T25" fmla="*/ 19 h 152"/>
                  <a:gd name="T26" fmla="*/ 132 w 171"/>
                  <a:gd name="T27" fmla="*/ 12 h 152"/>
                  <a:gd name="T28" fmla="*/ 110 w 171"/>
                  <a:gd name="T29" fmla="*/ 12 h 152"/>
                  <a:gd name="T30" fmla="*/ 118 w 171"/>
                  <a:gd name="T31" fmla="*/ 19 h 152"/>
                  <a:gd name="T32" fmla="*/ 110 w 171"/>
                  <a:gd name="T33" fmla="*/ 26 h 152"/>
                  <a:gd name="T34" fmla="*/ 103 w 171"/>
                  <a:gd name="T35" fmla="*/ 19 h 152"/>
                  <a:gd name="T36" fmla="*/ 110 w 171"/>
                  <a:gd name="T37" fmla="*/ 12 h 152"/>
                  <a:gd name="T38" fmla="*/ 160 w 171"/>
                  <a:gd name="T39" fmla="*/ 141 h 152"/>
                  <a:gd name="T40" fmla="*/ 11 w 171"/>
                  <a:gd name="T41" fmla="*/ 141 h 152"/>
                  <a:gd name="T42" fmla="*/ 11 w 171"/>
                  <a:gd name="T43" fmla="*/ 38 h 152"/>
                  <a:gd name="T44" fmla="*/ 160 w 171"/>
                  <a:gd name="T45" fmla="*/ 38 h 152"/>
                  <a:gd name="T46" fmla="*/ 160 w 171"/>
                  <a:gd name="T47" fmla="*/ 141 h 152"/>
                  <a:gd name="T48" fmla="*/ 153 w 171"/>
                  <a:gd name="T49" fmla="*/ 26 h 152"/>
                  <a:gd name="T50" fmla="*/ 146 w 171"/>
                  <a:gd name="T51" fmla="*/ 19 h 152"/>
                  <a:gd name="T52" fmla="*/ 153 w 171"/>
                  <a:gd name="T53" fmla="*/ 12 h 152"/>
                  <a:gd name="T54" fmla="*/ 160 w 171"/>
                  <a:gd name="T55" fmla="*/ 19 h 152"/>
                  <a:gd name="T56" fmla="*/ 153 w 171"/>
                  <a:gd name="T57" fmla="*/ 26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71" h="152">
                    <a:moveTo>
                      <a:pt x="166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146"/>
                      <a:pt x="0" y="146"/>
                      <a:pt x="0" y="146"/>
                    </a:cubicBezTo>
                    <a:cubicBezTo>
                      <a:pt x="0" y="149"/>
                      <a:pt x="2" y="152"/>
                      <a:pt x="5" y="152"/>
                    </a:cubicBezTo>
                    <a:cubicBezTo>
                      <a:pt x="166" y="152"/>
                      <a:pt x="166" y="152"/>
                      <a:pt x="166" y="152"/>
                    </a:cubicBezTo>
                    <a:cubicBezTo>
                      <a:pt x="169" y="152"/>
                      <a:pt x="171" y="149"/>
                      <a:pt x="171" y="146"/>
                    </a:cubicBezTo>
                    <a:cubicBezTo>
                      <a:pt x="171" y="5"/>
                      <a:pt x="171" y="5"/>
                      <a:pt x="171" y="5"/>
                    </a:cubicBezTo>
                    <a:cubicBezTo>
                      <a:pt x="171" y="2"/>
                      <a:pt x="169" y="0"/>
                      <a:pt x="166" y="0"/>
                    </a:cubicBezTo>
                    <a:close/>
                    <a:moveTo>
                      <a:pt x="132" y="12"/>
                    </a:moveTo>
                    <a:cubicBezTo>
                      <a:pt x="136" y="12"/>
                      <a:pt x="139" y="15"/>
                      <a:pt x="139" y="19"/>
                    </a:cubicBezTo>
                    <a:cubicBezTo>
                      <a:pt x="139" y="23"/>
                      <a:pt x="136" y="26"/>
                      <a:pt x="132" y="26"/>
                    </a:cubicBezTo>
                    <a:cubicBezTo>
                      <a:pt x="128" y="26"/>
                      <a:pt x="124" y="23"/>
                      <a:pt x="124" y="19"/>
                    </a:cubicBezTo>
                    <a:cubicBezTo>
                      <a:pt x="124" y="15"/>
                      <a:pt x="128" y="12"/>
                      <a:pt x="132" y="12"/>
                    </a:cubicBezTo>
                    <a:close/>
                    <a:moveTo>
                      <a:pt x="110" y="12"/>
                    </a:moveTo>
                    <a:cubicBezTo>
                      <a:pt x="114" y="12"/>
                      <a:pt x="118" y="15"/>
                      <a:pt x="118" y="19"/>
                    </a:cubicBezTo>
                    <a:cubicBezTo>
                      <a:pt x="118" y="23"/>
                      <a:pt x="114" y="26"/>
                      <a:pt x="110" y="26"/>
                    </a:cubicBezTo>
                    <a:cubicBezTo>
                      <a:pt x="106" y="26"/>
                      <a:pt x="103" y="23"/>
                      <a:pt x="103" y="19"/>
                    </a:cubicBezTo>
                    <a:cubicBezTo>
                      <a:pt x="103" y="15"/>
                      <a:pt x="106" y="12"/>
                      <a:pt x="110" y="12"/>
                    </a:cubicBezTo>
                    <a:close/>
                    <a:moveTo>
                      <a:pt x="160" y="141"/>
                    </a:moveTo>
                    <a:cubicBezTo>
                      <a:pt x="11" y="141"/>
                      <a:pt x="11" y="141"/>
                      <a:pt x="11" y="141"/>
                    </a:cubicBezTo>
                    <a:cubicBezTo>
                      <a:pt x="11" y="38"/>
                      <a:pt x="11" y="38"/>
                      <a:pt x="11" y="38"/>
                    </a:cubicBezTo>
                    <a:cubicBezTo>
                      <a:pt x="160" y="38"/>
                      <a:pt x="160" y="38"/>
                      <a:pt x="160" y="38"/>
                    </a:cubicBezTo>
                    <a:lnTo>
                      <a:pt x="160" y="141"/>
                    </a:lnTo>
                    <a:close/>
                    <a:moveTo>
                      <a:pt x="153" y="26"/>
                    </a:moveTo>
                    <a:cubicBezTo>
                      <a:pt x="149" y="26"/>
                      <a:pt x="146" y="23"/>
                      <a:pt x="146" y="19"/>
                    </a:cubicBezTo>
                    <a:cubicBezTo>
                      <a:pt x="146" y="15"/>
                      <a:pt x="149" y="12"/>
                      <a:pt x="153" y="12"/>
                    </a:cubicBezTo>
                    <a:cubicBezTo>
                      <a:pt x="157" y="12"/>
                      <a:pt x="160" y="15"/>
                      <a:pt x="160" y="19"/>
                    </a:cubicBezTo>
                    <a:cubicBezTo>
                      <a:pt x="160" y="23"/>
                      <a:pt x="157" y="26"/>
                      <a:pt x="153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1" name="Rectangle 328"/>
              <p:cNvSpPr>
                <a:spLocks noChangeArrowheads="1"/>
              </p:cNvSpPr>
              <p:nvPr/>
            </p:nvSpPr>
            <p:spPr bwMode="auto">
              <a:xfrm>
                <a:off x="4953712" y="4417273"/>
                <a:ext cx="315527" cy="59636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2" name="Rectangle 329"/>
              <p:cNvSpPr>
                <a:spLocks noChangeArrowheads="1"/>
              </p:cNvSpPr>
              <p:nvPr/>
            </p:nvSpPr>
            <p:spPr bwMode="auto">
              <a:xfrm>
                <a:off x="4953712" y="4501847"/>
                <a:ext cx="99754" cy="105176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3" name="Rectangle 330"/>
              <p:cNvSpPr>
                <a:spLocks noChangeArrowheads="1"/>
              </p:cNvSpPr>
              <p:nvPr/>
            </p:nvSpPr>
            <p:spPr bwMode="auto">
              <a:xfrm>
                <a:off x="5071899" y="4505100"/>
                <a:ext cx="107344" cy="1301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4" name="Rectangle 331"/>
              <p:cNvSpPr>
                <a:spLocks noChangeArrowheads="1"/>
              </p:cNvSpPr>
              <p:nvPr/>
            </p:nvSpPr>
            <p:spPr bwMode="auto">
              <a:xfrm>
                <a:off x="5071899" y="4548471"/>
                <a:ext cx="107344" cy="1301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5" name="Rectangle 332"/>
              <p:cNvSpPr>
                <a:spLocks noChangeArrowheads="1"/>
              </p:cNvSpPr>
              <p:nvPr/>
            </p:nvSpPr>
            <p:spPr bwMode="auto">
              <a:xfrm>
                <a:off x="5071899" y="4589674"/>
                <a:ext cx="107344" cy="1518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6" name="淘宝网Chenying0907出品 333"/>
              <p:cNvSpPr/>
              <p:nvPr/>
            </p:nvSpPr>
            <p:spPr bwMode="auto">
              <a:xfrm>
                <a:off x="5225867" y="4569073"/>
                <a:ext cx="40119" cy="41203"/>
              </a:xfrm>
              <a:custGeom>
                <a:avLst/>
                <a:gdLst>
                  <a:gd name="T0" fmla="*/ 11 w 37"/>
                  <a:gd name="T1" fmla="*/ 0 h 38"/>
                  <a:gd name="T2" fmla="*/ 11 w 37"/>
                  <a:gd name="T3" fmla="*/ 2 h 38"/>
                  <a:gd name="T4" fmla="*/ 0 w 37"/>
                  <a:gd name="T5" fmla="*/ 38 h 38"/>
                  <a:gd name="T6" fmla="*/ 35 w 37"/>
                  <a:gd name="T7" fmla="*/ 26 h 38"/>
                  <a:gd name="T8" fmla="*/ 37 w 37"/>
                  <a:gd name="T9" fmla="*/ 26 h 38"/>
                  <a:gd name="T10" fmla="*/ 11 w 37"/>
                  <a:gd name="T11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38">
                    <a:moveTo>
                      <a:pt x="11" y="0"/>
                    </a:moveTo>
                    <a:lnTo>
                      <a:pt x="11" y="2"/>
                    </a:lnTo>
                    <a:lnTo>
                      <a:pt x="0" y="38"/>
                    </a:lnTo>
                    <a:lnTo>
                      <a:pt x="35" y="26"/>
                    </a:lnTo>
                    <a:lnTo>
                      <a:pt x="37" y="26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7" name="淘宝网Chenying0907出品 334"/>
              <p:cNvSpPr/>
              <p:nvPr/>
            </p:nvSpPr>
            <p:spPr bwMode="auto">
              <a:xfrm>
                <a:off x="5389594" y="4366311"/>
                <a:ext cx="76984" cy="79153"/>
              </a:xfrm>
              <a:custGeom>
                <a:avLst/>
                <a:gdLst>
                  <a:gd name="T0" fmla="*/ 23 w 30"/>
                  <a:gd name="T1" fmla="*/ 31 h 31"/>
                  <a:gd name="T2" fmla="*/ 28 w 30"/>
                  <a:gd name="T3" fmla="*/ 25 h 31"/>
                  <a:gd name="T4" fmla="*/ 28 w 30"/>
                  <a:gd name="T5" fmla="*/ 18 h 31"/>
                  <a:gd name="T6" fmla="*/ 13 w 30"/>
                  <a:gd name="T7" fmla="*/ 2 h 31"/>
                  <a:gd name="T8" fmla="*/ 6 w 30"/>
                  <a:gd name="T9" fmla="*/ 2 h 31"/>
                  <a:gd name="T10" fmla="*/ 0 w 30"/>
                  <a:gd name="T11" fmla="*/ 8 h 31"/>
                  <a:gd name="T12" fmla="*/ 23 w 30"/>
                  <a:gd name="T13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31">
                    <a:moveTo>
                      <a:pt x="23" y="31"/>
                    </a:moveTo>
                    <a:cubicBezTo>
                      <a:pt x="28" y="25"/>
                      <a:pt x="28" y="25"/>
                      <a:pt x="28" y="25"/>
                    </a:cubicBezTo>
                    <a:cubicBezTo>
                      <a:pt x="30" y="23"/>
                      <a:pt x="30" y="20"/>
                      <a:pt x="28" y="18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1" y="0"/>
                      <a:pt x="8" y="0"/>
                      <a:pt x="6" y="2"/>
                    </a:cubicBezTo>
                    <a:cubicBezTo>
                      <a:pt x="0" y="8"/>
                      <a:pt x="0" y="8"/>
                      <a:pt x="0" y="8"/>
                    </a:cubicBezTo>
                    <a:lnTo>
                      <a:pt x="23" y="3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8" name="淘宝网Chenying0907出品 335"/>
              <p:cNvSpPr/>
              <p:nvPr/>
            </p:nvSpPr>
            <p:spPr bwMode="auto">
              <a:xfrm>
                <a:off x="5258396" y="4394503"/>
                <a:ext cx="182160" cy="182160"/>
              </a:xfrm>
              <a:custGeom>
                <a:avLst/>
                <a:gdLst>
                  <a:gd name="T0" fmla="*/ 49 w 71"/>
                  <a:gd name="T1" fmla="*/ 0 h 71"/>
                  <a:gd name="T2" fmla="*/ 48 w 71"/>
                  <a:gd name="T3" fmla="*/ 0 h 71"/>
                  <a:gd name="T4" fmla="*/ 2 w 71"/>
                  <a:gd name="T5" fmla="*/ 47 h 71"/>
                  <a:gd name="T6" fmla="*/ 2 w 71"/>
                  <a:gd name="T7" fmla="*/ 54 h 71"/>
                  <a:gd name="T8" fmla="*/ 2 w 71"/>
                  <a:gd name="T9" fmla="*/ 55 h 71"/>
                  <a:gd name="T10" fmla="*/ 8 w 71"/>
                  <a:gd name="T11" fmla="*/ 56 h 71"/>
                  <a:gd name="T12" fmla="*/ 9 w 71"/>
                  <a:gd name="T13" fmla="*/ 62 h 71"/>
                  <a:gd name="T14" fmla="*/ 9 w 71"/>
                  <a:gd name="T15" fmla="*/ 62 h 71"/>
                  <a:gd name="T16" fmla="*/ 15 w 71"/>
                  <a:gd name="T17" fmla="*/ 63 h 71"/>
                  <a:gd name="T18" fmla="*/ 16 w 71"/>
                  <a:gd name="T19" fmla="*/ 69 h 71"/>
                  <a:gd name="T20" fmla="*/ 17 w 71"/>
                  <a:gd name="T21" fmla="*/ 69 h 71"/>
                  <a:gd name="T22" fmla="*/ 24 w 71"/>
                  <a:gd name="T23" fmla="*/ 69 h 71"/>
                  <a:gd name="T24" fmla="*/ 71 w 71"/>
                  <a:gd name="T25" fmla="*/ 23 h 71"/>
                  <a:gd name="T26" fmla="*/ 71 w 71"/>
                  <a:gd name="T27" fmla="*/ 22 h 71"/>
                  <a:gd name="T28" fmla="*/ 49 w 71"/>
                  <a:gd name="T29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1" h="71">
                    <a:moveTo>
                      <a:pt x="49" y="0"/>
                    </a:moveTo>
                    <a:cubicBezTo>
                      <a:pt x="49" y="0"/>
                      <a:pt x="48" y="0"/>
                      <a:pt x="48" y="0"/>
                    </a:cubicBezTo>
                    <a:cubicBezTo>
                      <a:pt x="2" y="47"/>
                      <a:pt x="2" y="47"/>
                      <a:pt x="2" y="47"/>
                    </a:cubicBezTo>
                    <a:cubicBezTo>
                      <a:pt x="0" y="49"/>
                      <a:pt x="0" y="52"/>
                      <a:pt x="2" y="54"/>
                    </a:cubicBezTo>
                    <a:cubicBezTo>
                      <a:pt x="2" y="55"/>
                      <a:pt x="2" y="55"/>
                      <a:pt x="2" y="55"/>
                    </a:cubicBezTo>
                    <a:cubicBezTo>
                      <a:pt x="4" y="56"/>
                      <a:pt x="6" y="57"/>
                      <a:pt x="8" y="56"/>
                    </a:cubicBezTo>
                    <a:cubicBezTo>
                      <a:pt x="7" y="58"/>
                      <a:pt x="7" y="60"/>
                      <a:pt x="9" y="62"/>
                    </a:cubicBezTo>
                    <a:cubicBezTo>
                      <a:pt x="9" y="62"/>
                      <a:pt x="9" y="62"/>
                      <a:pt x="9" y="62"/>
                    </a:cubicBezTo>
                    <a:cubicBezTo>
                      <a:pt x="11" y="64"/>
                      <a:pt x="13" y="64"/>
                      <a:pt x="15" y="63"/>
                    </a:cubicBezTo>
                    <a:cubicBezTo>
                      <a:pt x="14" y="65"/>
                      <a:pt x="15" y="67"/>
                      <a:pt x="16" y="69"/>
                    </a:cubicBezTo>
                    <a:cubicBezTo>
                      <a:pt x="17" y="69"/>
                      <a:pt x="17" y="69"/>
                      <a:pt x="17" y="69"/>
                    </a:cubicBezTo>
                    <a:cubicBezTo>
                      <a:pt x="19" y="71"/>
                      <a:pt x="22" y="71"/>
                      <a:pt x="24" y="69"/>
                    </a:cubicBezTo>
                    <a:cubicBezTo>
                      <a:pt x="71" y="23"/>
                      <a:pt x="71" y="23"/>
                      <a:pt x="71" y="23"/>
                    </a:cubicBezTo>
                    <a:cubicBezTo>
                      <a:pt x="71" y="23"/>
                      <a:pt x="71" y="22"/>
                      <a:pt x="71" y="22"/>
                    </a:cubicBezTo>
                    <a:lnTo>
                      <a:pt x="4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39" name="淘宝网Chenying0907出品 38"/>
          <p:cNvGrpSpPr/>
          <p:nvPr/>
        </p:nvGrpSpPr>
        <p:grpSpPr>
          <a:xfrm>
            <a:off x="4626437" y="4265651"/>
            <a:ext cx="414516" cy="414516"/>
            <a:chOff x="4626437" y="4265651"/>
            <a:chExt cx="414516" cy="414516"/>
          </a:xfrm>
        </p:grpSpPr>
        <p:sp>
          <p:nvSpPr>
            <p:cNvPr id="43" name="淘宝网Chenying0907出品 42"/>
            <p:cNvSpPr/>
            <p:nvPr/>
          </p:nvSpPr>
          <p:spPr>
            <a:xfrm>
              <a:off x="4626437" y="4265651"/>
              <a:ext cx="414516" cy="414516"/>
            </a:xfrm>
            <a:prstGeom prst="ellipse">
              <a:avLst/>
            </a:prstGeom>
            <a:solidFill>
              <a:schemeClr val="accent3"/>
            </a:solidFill>
            <a:ln w="2540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27000" dist="25400" dir="13500000">
                <a:srgbClr val="000000">
                  <a:alpha val="43137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schemeClr val="bg1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grpSp>
          <p:nvGrpSpPr>
            <p:cNvPr id="44" name="淘宝网Chenying0907出品 43"/>
            <p:cNvGrpSpPr/>
            <p:nvPr/>
          </p:nvGrpSpPr>
          <p:grpSpPr>
            <a:xfrm>
              <a:off x="4710891" y="4356960"/>
              <a:ext cx="232896" cy="199705"/>
              <a:chOff x="3546346" y="2339026"/>
              <a:chExt cx="897787" cy="769842"/>
            </a:xfrm>
            <a:solidFill>
              <a:schemeClr val="bg1"/>
            </a:solidFill>
          </p:grpSpPr>
          <p:sp>
            <p:nvSpPr>
              <p:cNvPr id="45" name="Rectangle 227"/>
              <p:cNvSpPr>
                <a:spLocks noChangeArrowheads="1"/>
              </p:cNvSpPr>
              <p:nvPr/>
            </p:nvSpPr>
            <p:spPr bwMode="auto">
              <a:xfrm>
                <a:off x="3561526" y="3077423"/>
                <a:ext cx="882607" cy="3144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6" name="淘宝网Chenying0907出品 228"/>
              <p:cNvSpPr/>
              <p:nvPr/>
            </p:nvSpPr>
            <p:spPr bwMode="auto">
              <a:xfrm>
                <a:off x="3617909" y="2844302"/>
                <a:ext cx="125777" cy="210351"/>
              </a:xfrm>
              <a:custGeom>
                <a:avLst/>
                <a:gdLst>
                  <a:gd name="T0" fmla="*/ 6 w 49"/>
                  <a:gd name="T1" fmla="*/ 82 h 82"/>
                  <a:gd name="T2" fmla="*/ 43 w 49"/>
                  <a:gd name="T3" fmla="*/ 82 h 82"/>
                  <a:gd name="T4" fmla="*/ 49 w 49"/>
                  <a:gd name="T5" fmla="*/ 76 h 82"/>
                  <a:gd name="T6" fmla="*/ 49 w 49"/>
                  <a:gd name="T7" fmla="*/ 0 h 82"/>
                  <a:gd name="T8" fmla="*/ 0 w 49"/>
                  <a:gd name="T9" fmla="*/ 49 h 82"/>
                  <a:gd name="T10" fmla="*/ 0 w 49"/>
                  <a:gd name="T11" fmla="*/ 76 h 82"/>
                  <a:gd name="T12" fmla="*/ 6 w 49"/>
                  <a:gd name="T13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82">
                    <a:moveTo>
                      <a:pt x="6" y="82"/>
                    </a:moveTo>
                    <a:cubicBezTo>
                      <a:pt x="43" y="82"/>
                      <a:pt x="43" y="82"/>
                      <a:pt x="43" y="82"/>
                    </a:cubicBezTo>
                    <a:cubicBezTo>
                      <a:pt x="46" y="82"/>
                      <a:pt x="49" y="79"/>
                      <a:pt x="49" y="76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0" y="79"/>
                      <a:pt x="3" y="82"/>
                      <a:pt x="6" y="8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7" name="淘宝网Chenying0907出品 229"/>
              <p:cNvSpPr/>
              <p:nvPr/>
            </p:nvSpPr>
            <p:spPr bwMode="auto">
              <a:xfrm>
                <a:off x="3779467" y="2682744"/>
                <a:ext cx="122524" cy="371910"/>
              </a:xfrm>
              <a:custGeom>
                <a:avLst/>
                <a:gdLst>
                  <a:gd name="T0" fmla="*/ 5 w 48"/>
                  <a:gd name="T1" fmla="*/ 145 h 145"/>
                  <a:gd name="T2" fmla="*/ 43 w 48"/>
                  <a:gd name="T3" fmla="*/ 145 h 145"/>
                  <a:gd name="T4" fmla="*/ 48 w 48"/>
                  <a:gd name="T5" fmla="*/ 139 h 145"/>
                  <a:gd name="T6" fmla="*/ 48 w 48"/>
                  <a:gd name="T7" fmla="*/ 0 h 145"/>
                  <a:gd name="T8" fmla="*/ 0 w 48"/>
                  <a:gd name="T9" fmla="*/ 49 h 145"/>
                  <a:gd name="T10" fmla="*/ 0 w 48"/>
                  <a:gd name="T11" fmla="*/ 139 h 145"/>
                  <a:gd name="T12" fmla="*/ 5 w 48"/>
                  <a:gd name="T13" fmla="*/ 14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145">
                    <a:moveTo>
                      <a:pt x="5" y="145"/>
                    </a:moveTo>
                    <a:cubicBezTo>
                      <a:pt x="43" y="145"/>
                      <a:pt x="43" y="145"/>
                      <a:pt x="43" y="145"/>
                    </a:cubicBezTo>
                    <a:cubicBezTo>
                      <a:pt x="46" y="145"/>
                      <a:pt x="48" y="142"/>
                      <a:pt x="48" y="139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139"/>
                      <a:pt x="0" y="139"/>
                      <a:pt x="0" y="139"/>
                    </a:cubicBezTo>
                    <a:cubicBezTo>
                      <a:pt x="0" y="142"/>
                      <a:pt x="2" y="145"/>
                      <a:pt x="5" y="1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8" name="淘宝网Chenying0907出品 230"/>
              <p:cNvSpPr/>
              <p:nvPr/>
            </p:nvSpPr>
            <p:spPr bwMode="auto">
              <a:xfrm>
                <a:off x="3938857" y="2713104"/>
                <a:ext cx="124693" cy="341550"/>
              </a:xfrm>
              <a:custGeom>
                <a:avLst/>
                <a:gdLst>
                  <a:gd name="T0" fmla="*/ 22 w 49"/>
                  <a:gd name="T1" fmla="*/ 22 h 133"/>
                  <a:gd name="T2" fmla="*/ 0 w 49"/>
                  <a:gd name="T3" fmla="*/ 0 h 133"/>
                  <a:gd name="T4" fmla="*/ 0 w 49"/>
                  <a:gd name="T5" fmla="*/ 127 h 133"/>
                  <a:gd name="T6" fmla="*/ 6 w 49"/>
                  <a:gd name="T7" fmla="*/ 133 h 133"/>
                  <a:gd name="T8" fmla="*/ 43 w 49"/>
                  <a:gd name="T9" fmla="*/ 133 h 133"/>
                  <a:gd name="T10" fmla="*/ 49 w 49"/>
                  <a:gd name="T11" fmla="*/ 127 h 133"/>
                  <a:gd name="T12" fmla="*/ 49 w 49"/>
                  <a:gd name="T13" fmla="*/ 26 h 133"/>
                  <a:gd name="T14" fmla="*/ 38 w 49"/>
                  <a:gd name="T15" fmla="*/ 29 h 133"/>
                  <a:gd name="T16" fmla="*/ 22 w 49"/>
                  <a:gd name="T17" fmla="*/ 22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9" h="133">
                    <a:moveTo>
                      <a:pt x="22" y="2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27"/>
                      <a:pt x="0" y="127"/>
                      <a:pt x="0" y="127"/>
                    </a:cubicBezTo>
                    <a:cubicBezTo>
                      <a:pt x="0" y="130"/>
                      <a:pt x="3" y="133"/>
                      <a:pt x="6" y="133"/>
                    </a:cubicBezTo>
                    <a:cubicBezTo>
                      <a:pt x="43" y="133"/>
                      <a:pt x="43" y="133"/>
                      <a:pt x="43" y="133"/>
                    </a:cubicBezTo>
                    <a:cubicBezTo>
                      <a:pt x="46" y="133"/>
                      <a:pt x="49" y="130"/>
                      <a:pt x="49" y="127"/>
                    </a:cubicBezTo>
                    <a:cubicBezTo>
                      <a:pt x="49" y="26"/>
                      <a:pt x="49" y="26"/>
                      <a:pt x="49" y="26"/>
                    </a:cubicBezTo>
                    <a:cubicBezTo>
                      <a:pt x="46" y="28"/>
                      <a:pt x="42" y="29"/>
                      <a:pt x="38" y="29"/>
                    </a:cubicBezTo>
                    <a:cubicBezTo>
                      <a:pt x="32" y="29"/>
                      <a:pt x="27" y="26"/>
                      <a:pt x="22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9" name="淘宝网Chenying0907出品 231"/>
              <p:cNvSpPr/>
              <p:nvPr/>
            </p:nvSpPr>
            <p:spPr bwMode="auto">
              <a:xfrm>
                <a:off x="4100415" y="2624193"/>
                <a:ext cx="122524" cy="430461"/>
              </a:xfrm>
              <a:custGeom>
                <a:avLst/>
                <a:gdLst>
                  <a:gd name="T0" fmla="*/ 5 w 48"/>
                  <a:gd name="T1" fmla="*/ 168 h 168"/>
                  <a:gd name="T2" fmla="*/ 43 w 48"/>
                  <a:gd name="T3" fmla="*/ 168 h 168"/>
                  <a:gd name="T4" fmla="*/ 48 w 48"/>
                  <a:gd name="T5" fmla="*/ 162 h 168"/>
                  <a:gd name="T6" fmla="*/ 48 w 48"/>
                  <a:gd name="T7" fmla="*/ 0 h 168"/>
                  <a:gd name="T8" fmla="*/ 0 w 48"/>
                  <a:gd name="T9" fmla="*/ 48 h 168"/>
                  <a:gd name="T10" fmla="*/ 0 w 48"/>
                  <a:gd name="T11" fmla="*/ 162 h 168"/>
                  <a:gd name="T12" fmla="*/ 5 w 48"/>
                  <a:gd name="T13" fmla="*/ 168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168">
                    <a:moveTo>
                      <a:pt x="5" y="168"/>
                    </a:moveTo>
                    <a:cubicBezTo>
                      <a:pt x="43" y="168"/>
                      <a:pt x="43" y="168"/>
                      <a:pt x="43" y="168"/>
                    </a:cubicBezTo>
                    <a:cubicBezTo>
                      <a:pt x="46" y="168"/>
                      <a:pt x="48" y="165"/>
                      <a:pt x="48" y="162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0" y="162"/>
                      <a:pt x="0" y="162"/>
                      <a:pt x="0" y="162"/>
                    </a:cubicBezTo>
                    <a:cubicBezTo>
                      <a:pt x="0" y="165"/>
                      <a:pt x="2" y="168"/>
                      <a:pt x="5" y="16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0" name="淘宝网Chenying0907出品 232"/>
              <p:cNvSpPr/>
              <p:nvPr/>
            </p:nvSpPr>
            <p:spPr bwMode="auto">
              <a:xfrm>
                <a:off x="4258721" y="2513596"/>
                <a:ext cx="125777" cy="541058"/>
              </a:xfrm>
              <a:custGeom>
                <a:avLst/>
                <a:gdLst>
                  <a:gd name="T0" fmla="*/ 29 w 49"/>
                  <a:gd name="T1" fmla="*/ 0 h 211"/>
                  <a:gd name="T2" fmla="*/ 0 w 49"/>
                  <a:gd name="T3" fmla="*/ 29 h 211"/>
                  <a:gd name="T4" fmla="*/ 0 w 49"/>
                  <a:gd name="T5" fmla="*/ 205 h 211"/>
                  <a:gd name="T6" fmla="*/ 6 w 49"/>
                  <a:gd name="T7" fmla="*/ 211 h 211"/>
                  <a:gd name="T8" fmla="*/ 43 w 49"/>
                  <a:gd name="T9" fmla="*/ 211 h 211"/>
                  <a:gd name="T10" fmla="*/ 49 w 49"/>
                  <a:gd name="T11" fmla="*/ 205 h 211"/>
                  <a:gd name="T12" fmla="*/ 49 w 49"/>
                  <a:gd name="T13" fmla="*/ 22 h 211"/>
                  <a:gd name="T14" fmla="*/ 29 w 49"/>
                  <a:gd name="T15" fmla="*/ 0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211">
                    <a:moveTo>
                      <a:pt x="29" y="0"/>
                    </a:moveTo>
                    <a:cubicBezTo>
                      <a:pt x="0" y="29"/>
                      <a:pt x="0" y="29"/>
                      <a:pt x="0" y="29"/>
                    </a:cubicBezTo>
                    <a:cubicBezTo>
                      <a:pt x="0" y="205"/>
                      <a:pt x="0" y="205"/>
                      <a:pt x="0" y="205"/>
                    </a:cubicBezTo>
                    <a:cubicBezTo>
                      <a:pt x="0" y="208"/>
                      <a:pt x="3" y="211"/>
                      <a:pt x="6" y="211"/>
                    </a:cubicBezTo>
                    <a:cubicBezTo>
                      <a:pt x="43" y="211"/>
                      <a:pt x="43" y="211"/>
                      <a:pt x="43" y="211"/>
                    </a:cubicBezTo>
                    <a:cubicBezTo>
                      <a:pt x="46" y="211"/>
                      <a:pt x="49" y="208"/>
                      <a:pt x="49" y="205"/>
                    </a:cubicBezTo>
                    <a:cubicBezTo>
                      <a:pt x="49" y="22"/>
                      <a:pt x="49" y="22"/>
                      <a:pt x="49" y="22"/>
                    </a:cubicBezTo>
                    <a:cubicBezTo>
                      <a:pt x="38" y="21"/>
                      <a:pt x="29" y="12"/>
                      <a:pt x="2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1" name="淘宝网Chenying0907出品 233"/>
              <p:cNvSpPr/>
              <p:nvPr/>
            </p:nvSpPr>
            <p:spPr bwMode="auto">
              <a:xfrm>
                <a:off x="3546346" y="2339026"/>
                <a:ext cx="871764" cy="610452"/>
              </a:xfrm>
              <a:custGeom>
                <a:avLst/>
                <a:gdLst>
                  <a:gd name="T0" fmla="*/ 20 w 340"/>
                  <a:gd name="T1" fmla="*/ 234 h 238"/>
                  <a:gd name="T2" fmla="*/ 140 w 340"/>
                  <a:gd name="T3" fmla="*/ 113 h 238"/>
                  <a:gd name="T4" fmla="*/ 183 w 340"/>
                  <a:gd name="T5" fmla="*/ 156 h 238"/>
                  <a:gd name="T6" fmla="*/ 199 w 340"/>
                  <a:gd name="T7" fmla="*/ 156 h 238"/>
                  <a:gd name="T8" fmla="*/ 318 w 340"/>
                  <a:gd name="T9" fmla="*/ 37 h 238"/>
                  <a:gd name="T10" fmla="*/ 318 w 340"/>
                  <a:gd name="T11" fmla="*/ 64 h 238"/>
                  <a:gd name="T12" fmla="*/ 329 w 340"/>
                  <a:gd name="T13" fmla="*/ 75 h 238"/>
                  <a:gd name="T14" fmla="*/ 340 w 340"/>
                  <a:gd name="T15" fmla="*/ 64 h 238"/>
                  <a:gd name="T16" fmla="*/ 340 w 340"/>
                  <a:gd name="T17" fmla="*/ 11 h 238"/>
                  <a:gd name="T18" fmla="*/ 337 w 340"/>
                  <a:gd name="T19" fmla="*/ 3 h 238"/>
                  <a:gd name="T20" fmla="*/ 329 w 340"/>
                  <a:gd name="T21" fmla="*/ 0 h 238"/>
                  <a:gd name="T22" fmla="*/ 276 w 340"/>
                  <a:gd name="T23" fmla="*/ 0 h 238"/>
                  <a:gd name="T24" fmla="*/ 265 w 340"/>
                  <a:gd name="T25" fmla="*/ 11 h 238"/>
                  <a:gd name="T26" fmla="*/ 276 w 340"/>
                  <a:gd name="T27" fmla="*/ 22 h 238"/>
                  <a:gd name="T28" fmla="*/ 302 w 340"/>
                  <a:gd name="T29" fmla="*/ 22 h 238"/>
                  <a:gd name="T30" fmla="*/ 191 w 340"/>
                  <a:gd name="T31" fmla="*/ 133 h 238"/>
                  <a:gd name="T32" fmla="*/ 148 w 340"/>
                  <a:gd name="T33" fmla="*/ 90 h 238"/>
                  <a:gd name="T34" fmla="*/ 133 w 340"/>
                  <a:gd name="T35" fmla="*/ 90 h 238"/>
                  <a:gd name="T36" fmla="*/ 4 w 340"/>
                  <a:gd name="T37" fmla="*/ 219 h 238"/>
                  <a:gd name="T38" fmla="*/ 4 w 340"/>
                  <a:gd name="T39" fmla="*/ 234 h 238"/>
                  <a:gd name="T40" fmla="*/ 20 w 340"/>
                  <a:gd name="T41" fmla="*/ 234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40" h="238">
                    <a:moveTo>
                      <a:pt x="20" y="234"/>
                    </a:moveTo>
                    <a:cubicBezTo>
                      <a:pt x="140" y="113"/>
                      <a:pt x="140" y="113"/>
                      <a:pt x="140" y="113"/>
                    </a:cubicBezTo>
                    <a:cubicBezTo>
                      <a:pt x="183" y="156"/>
                      <a:pt x="183" y="156"/>
                      <a:pt x="183" y="156"/>
                    </a:cubicBezTo>
                    <a:cubicBezTo>
                      <a:pt x="188" y="160"/>
                      <a:pt x="195" y="160"/>
                      <a:pt x="199" y="156"/>
                    </a:cubicBezTo>
                    <a:cubicBezTo>
                      <a:pt x="318" y="37"/>
                      <a:pt x="318" y="37"/>
                      <a:pt x="318" y="37"/>
                    </a:cubicBezTo>
                    <a:cubicBezTo>
                      <a:pt x="318" y="64"/>
                      <a:pt x="318" y="64"/>
                      <a:pt x="318" y="64"/>
                    </a:cubicBezTo>
                    <a:cubicBezTo>
                      <a:pt x="318" y="70"/>
                      <a:pt x="323" y="75"/>
                      <a:pt x="329" y="75"/>
                    </a:cubicBezTo>
                    <a:cubicBezTo>
                      <a:pt x="335" y="75"/>
                      <a:pt x="340" y="70"/>
                      <a:pt x="340" y="64"/>
                    </a:cubicBezTo>
                    <a:cubicBezTo>
                      <a:pt x="340" y="11"/>
                      <a:pt x="340" y="11"/>
                      <a:pt x="340" y="11"/>
                    </a:cubicBezTo>
                    <a:cubicBezTo>
                      <a:pt x="340" y="8"/>
                      <a:pt x="339" y="5"/>
                      <a:pt x="337" y="3"/>
                    </a:cubicBezTo>
                    <a:cubicBezTo>
                      <a:pt x="335" y="1"/>
                      <a:pt x="332" y="0"/>
                      <a:pt x="329" y="0"/>
                    </a:cubicBezTo>
                    <a:cubicBezTo>
                      <a:pt x="276" y="0"/>
                      <a:pt x="276" y="0"/>
                      <a:pt x="276" y="0"/>
                    </a:cubicBezTo>
                    <a:cubicBezTo>
                      <a:pt x="270" y="0"/>
                      <a:pt x="265" y="4"/>
                      <a:pt x="265" y="11"/>
                    </a:cubicBezTo>
                    <a:cubicBezTo>
                      <a:pt x="265" y="17"/>
                      <a:pt x="270" y="22"/>
                      <a:pt x="276" y="22"/>
                    </a:cubicBezTo>
                    <a:cubicBezTo>
                      <a:pt x="302" y="22"/>
                      <a:pt x="302" y="22"/>
                      <a:pt x="302" y="22"/>
                    </a:cubicBezTo>
                    <a:cubicBezTo>
                      <a:pt x="191" y="133"/>
                      <a:pt x="191" y="133"/>
                      <a:pt x="191" y="133"/>
                    </a:cubicBezTo>
                    <a:cubicBezTo>
                      <a:pt x="148" y="90"/>
                      <a:pt x="148" y="90"/>
                      <a:pt x="148" y="90"/>
                    </a:cubicBezTo>
                    <a:cubicBezTo>
                      <a:pt x="144" y="86"/>
                      <a:pt x="137" y="86"/>
                      <a:pt x="133" y="90"/>
                    </a:cubicBezTo>
                    <a:cubicBezTo>
                      <a:pt x="4" y="219"/>
                      <a:pt x="4" y="219"/>
                      <a:pt x="4" y="219"/>
                    </a:cubicBezTo>
                    <a:cubicBezTo>
                      <a:pt x="0" y="223"/>
                      <a:pt x="0" y="230"/>
                      <a:pt x="4" y="234"/>
                    </a:cubicBezTo>
                    <a:cubicBezTo>
                      <a:pt x="8" y="238"/>
                      <a:pt x="15" y="238"/>
                      <a:pt x="20" y="2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52" name="淘宝网Chenying0907出品 51"/>
          <p:cNvGrpSpPr/>
          <p:nvPr/>
        </p:nvGrpSpPr>
        <p:grpSpPr>
          <a:xfrm>
            <a:off x="3912643" y="752738"/>
            <a:ext cx="1314630" cy="1314956"/>
            <a:chOff x="1041891" y="2887277"/>
            <a:chExt cx="1036261" cy="1036518"/>
          </a:xfrm>
        </p:grpSpPr>
        <p:sp>
          <p:nvSpPr>
            <p:cNvPr id="53" name="Oval 53"/>
            <p:cNvSpPr>
              <a:spLocks noChangeArrowheads="1"/>
            </p:cNvSpPr>
            <p:nvPr/>
          </p:nvSpPr>
          <p:spPr bwMode="auto">
            <a:xfrm>
              <a:off x="1041891" y="2887277"/>
              <a:ext cx="1036261" cy="1036518"/>
            </a:xfrm>
            <a:prstGeom prst="ellipse">
              <a:avLst/>
            </a:prstGeom>
            <a:solidFill>
              <a:srgbClr val="72CD4F"/>
            </a:solidFill>
            <a:ln w="88900">
              <a:gradFill flip="none" rotWithShape="1">
                <a:gsLst>
                  <a:gs pos="0">
                    <a:srgbClr val="FFFFFF"/>
                  </a:gs>
                  <a:gs pos="100000">
                    <a:srgbClr val="D9D9DA"/>
                  </a:gs>
                </a:gsLst>
                <a:lin ang="2700000" scaled="0"/>
                <a:tileRect/>
              </a:gradFill>
            </a:ln>
            <a:effectLst>
              <a:outerShdw blurRad="279400" dist="76200" dir="2700000" sx="101000" sy="101000" algn="tl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44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4" name="Text Box 58"/>
            <p:cNvSpPr txBox="1">
              <a:spLocks noChangeArrowheads="1"/>
            </p:cNvSpPr>
            <p:nvPr/>
          </p:nvSpPr>
          <p:spPr bwMode="auto">
            <a:xfrm>
              <a:off x="1191297" y="3208647"/>
              <a:ext cx="782803" cy="3934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END</a:t>
              </a:r>
              <a:endParaRPr lang="en-US" altLang="zh-CN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pic>
        <p:nvPicPr>
          <p:cNvPr id="55" name="淘宝网Chenying0907出品 54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91" b="45368"/>
          <a:stretch>
            <a:fillRect/>
          </a:stretch>
        </p:blipFill>
        <p:spPr>
          <a:xfrm>
            <a:off x="1" y="2499742"/>
            <a:ext cx="2051719" cy="2643757"/>
          </a:xfrm>
          <a:prstGeom prst="rect">
            <a:avLst/>
          </a:prstGeom>
        </p:spPr>
      </p:pic>
      <p:pic>
        <p:nvPicPr>
          <p:cNvPr id="56" name="淘宝网Chenying0907出品 5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91" b="45368"/>
          <a:stretch>
            <a:fillRect/>
          </a:stretch>
        </p:blipFill>
        <p:spPr>
          <a:xfrm rot="10800000">
            <a:off x="7960906" y="2454"/>
            <a:ext cx="1187332" cy="13741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6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3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5" name="标题 2"/>
          <p:cNvSpPr>
            <a:spLocks noGrp="1"/>
          </p:cNvSpPr>
          <p:nvPr>
            <p:ph type="title"/>
          </p:nvPr>
        </p:nvSpPr>
        <p:spPr>
          <a:xfrm>
            <a:off x="104882" y="2177096"/>
            <a:ext cx="2755681" cy="355983"/>
          </a:xfrm>
        </p:spPr>
        <p:txBody>
          <a:bodyPr>
            <a:scene3d>
              <a:camera prst="orthographicFront"/>
              <a:lightRig rig="threePt" dir="t"/>
            </a:scene3d>
          </a:bodyPr>
          <a:p>
            <a:r>
              <a:rPr lang="zh-CN" altLang="en-US" sz="1800" b="1" dirty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参赛项目亮点挖掘</a:t>
            </a:r>
            <a:endParaRPr lang="zh-CN" altLang="en-US" sz="1800" b="1" dirty="0"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048606" name="Line 28"/>
          <p:cNvSpPr>
            <a:spLocks noChangeShapeType="1"/>
          </p:cNvSpPr>
          <p:nvPr/>
        </p:nvSpPr>
        <p:spPr bwMode="auto">
          <a:xfrm>
            <a:off x="4274186" y="2902648"/>
            <a:ext cx="3311525" cy="0"/>
          </a:xfrm>
          <a:prstGeom prst="line">
            <a:avLst/>
          </a:prstGeom>
          <a:noFill/>
          <a:ln w="9525" cmpd="sng">
            <a:solidFill>
              <a:srgbClr val="080808"/>
            </a:solidFill>
            <a:prstDash val="dash"/>
            <a:round/>
          </a:ln>
        </p:spPr>
        <p:txBody>
          <a:bodyPr wrap="none" anchor="ctr"/>
          <a:p>
            <a:endParaRPr lang="zh-CN" altLang="en-US"/>
          </a:p>
        </p:txBody>
      </p:sp>
      <p:sp>
        <p:nvSpPr>
          <p:cNvPr id="1048607" name="Rectangle 2"/>
          <p:cNvSpPr>
            <a:spLocks noChangeArrowheads="1"/>
          </p:cNvSpPr>
          <p:nvPr/>
        </p:nvSpPr>
        <p:spPr bwMode="auto">
          <a:xfrm>
            <a:off x="1494155" y="3893249"/>
            <a:ext cx="7848600" cy="136842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692150" indent="-34798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 2" panose="05020102010507070707" pitchFamily="18" charset="2"/>
              <a:buNone/>
            </a:pPr>
            <a:endParaRPr lang="zh-CN" altLang="en-US" sz="1800" b="1" i="1" dirty="0"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 2" panose="05020102010507070707" pitchFamily="18" charset="2"/>
              <a:buNone/>
            </a:pPr>
            <a:r>
              <a:rPr lang="zh-CN" altLang="en-US" sz="1600" b="1" dirty="0"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简而言之：行业痛点挖掘，市场需求分析，产品创新优势，团队执行实力，</a:t>
            </a:r>
            <a:endParaRPr lang="zh-CN" altLang="en-US" sz="1600" b="1" dirty="0"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 2" panose="05020102010507070707" pitchFamily="18" charset="2"/>
              <a:buNone/>
            </a:pPr>
            <a:r>
              <a:rPr lang="zh-CN" altLang="en-US" sz="1600" b="1" dirty="0"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                 未来发展趋势。</a:t>
            </a:r>
            <a:endParaRPr lang="en-US" altLang="zh-CN" sz="1600" b="1" dirty="0"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 2" panose="05020102010507070707" pitchFamily="18" charset="2"/>
              <a:buNone/>
            </a:pPr>
            <a:endParaRPr lang="zh-CN" altLang="en-US" sz="1800" b="1" i="1" dirty="0"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 2" panose="05020102010507070707" pitchFamily="18" charset="2"/>
              <a:buNone/>
            </a:pPr>
            <a:endParaRPr lang="zh-CN" altLang="en-US" sz="1800" b="1" i="1" dirty="0">
              <a:solidFill>
                <a:srgbClr val="0000FF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  <a:p>
            <a:pPr lvl="1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None/>
            </a:pPr>
            <a:endParaRPr lang="zh-CN" altLang="en-US" sz="1800" b="1" i="1" dirty="0">
              <a:solidFill>
                <a:srgbClr val="0000FF"/>
              </a:solidFill>
              <a:sym typeface="Arial" panose="020B0604020202020204" pitchFamily="34" charset="0"/>
            </a:endParaRPr>
          </a:p>
        </p:txBody>
      </p:sp>
      <p:sp>
        <p:nvSpPr>
          <p:cNvPr id="1048608" name="AutoShape 3"/>
          <p:cNvSpPr/>
          <p:nvPr/>
        </p:nvSpPr>
        <p:spPr bwMode="auto">
          <a:xfrm>
            <a:off x="1211897" y="4286790"/>
            <a:ext cx="215900" cy="215900"/>
          </a:xfrm>
          <a:custGeom>
            <a:avLst/>
            <a:gdLst>
              <a:gd name="T0" fmla="*/ 0 w 21600"/>
              <a:gd name="T1" fmla="*/ 10800 h 21600"/>
              <a:gd name="T2" fmla="*/ 10800 w 21600"/>
              <a:gd name="T3" fmla="*/ 0 h 21600"/>
              <a:gd name="T4" fmla="*/ 21600 w 21600"/>
              <a:gd name="T5" fmla="*/ 10800 h 21600"/>
              <a:gd name="T6" fmla="*/ 10800 w 21600"/>
              <a:gd name="T7" fmla="*/ 21600 h 21600"/>
              <a:gd name="T8" fmla="*/ 0 w 21600"/>
              <a:gd name="T9" fmla="*/ 10800 h 21600"/>
              <a:gd name="T10" fmla="*/ 5400 w 21600"/>
              <a:gd name="T11" fmla="*/ 10800 h 21600"/>
              <a:gd name="T12" fmla="*/ 10800 w 21600"/>
              <a:gd name="T13" fmla="*/ 16200 h 21600"/>
              <a:gd name="T14" fmla="*/ 16200 w 21600"/>
              <a:gd name="T15" fmla="*/ 10800 h 21600"/>
              <a:gd name="T16" fmla="*/ 10800 w 21600"/>
              <a:gd name="T17" fmla="*/ 5400 h 21600"/>
              <a:gd name="T18" fmla="*/ 5400 w 21600"/>
              <a:gd name="T19" fmla="*/ 10800 h 21600"/>
              <a:gd name="T20" fmla="*/ 0 w 21600"/>
              <a:gd name="T21" fmla="*/ 0 h 21600"/>
              <a:gd name="T22" fmla="*/ 21600 w 21600"/>
              <a:gd name="T23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AD5BFF"/>
          </a:solidFill>
          <a:ln w="9525" cmpd="sng">
            <a:solidFill>
              <a:schemeClr val="tx1"/>
            </a:solidFill>
            <a:round/>
          </a:ln>
        </p:spPr>
        <p:txBody>
          <a:bodyPr anchor="ctr"/>
          <a:p>
            <a:endParaRPr lang="zh-CN" altLang="en-US"/>
          </a:p>
        </p:txBody>
      </p:sp>
      <p:sp>
        <p:nvSpPr>
          <p:cNvPr id="1048609" name="Line 27"/>
          <p:cNvSpPr>
            <a:spLocks noChangeShapeType="1"/>
          </p:cNvSpPr>
          <p:nvPr/>
        </p:nvSpPr>
        <p:spPr bwMode="auto">
          <a:xfrm>
            <a:off x="3842385" y="1030985"/>
            <a:ext cx="3384550" cy="0"/>
          </a:xfrm>
          <a:prstGeom prst="line">
            <a:avLst/>
          </a:prstGeom>
          <a:noFill/>
          <a:ln w="9525" cmpd="sng">
            <a:solidFill>
              <a:srgbClr val="080808"/>
            </a:solidFill>
            <a:prstDash val="dash"/>
            <a:round/>
          </a:ln>
        </p:spPr>
        <p:txBody>
          <a:bodyPr wrap="none" anchor="ctr"/>
          <a:p>
            <a:endParaRPr lang="zh-CN" altLang="en-US"/>
          </a:p>
        </p:txBody>
      </p:sp>
      <p:sp>
        <p:nvSpPr>
          <p:cNvPr id="1048610" name="Line 28"/>
          <p:cNvSpPr>
            <a:spLocks noChangeShapeType="1"/>
          </p:cNvSpPr>
          <p:nvPr/>
        </p:nvSpPr>
        <p:spPr bwMode="auto">
          <a:xfrm>
            <a:off x="4345623" y="1823148"/>
            <a:ext cx="3059112" cy="0"/>
          </a:xfrm>
          <a:prstGeom prst="line">
            <a:avLst/>
          </a:prstGeom>
          <a:noFill/>
          <a:ln w="9525" cmpd="sng">
            <a:solidFill>
              <a:srgbClr val="080808"/>
            </a:solidFill>
            <a:prstDash val="dash"/>
            <a:round/>
          </a:ln>
        </p:spPr>
        <p:txBody>
          <a:bodyPr wrap="none" anchor="ctr"/>
          <a:p>
            <a:endParaRPr lang="zh-CN" altLang="en-US"/>
          </a:p>
        </p:txBody>
      </p:sp>
      <p:sp>
        <p:nvSpPr>
          <p:cNvPr id="1048611" name="Line 32"/>
          <p:cNvSpPr>
            <a:spLocks noChangeShapeType="1"/>
          </p:cNvSpPr>
          <p:nvPr/>
        </p:nvSpPr>
        <p:spPr bwMode="auto">
          <a:xfrm>
            <a:off x="3769361" y="3694810"/>
            <a:ext cx="3059113" cy="0"/>
          </a:xfrm>
          <a:prstGeom prst="line">
            <a:avLst/>
          </a:prstGeom>
          <a:noFill/>
          <a:ln w="9525" cmpd="sng">
            <a:solidFill>
              <a:srgbClr val="080808"/>
            </a:solidFill>
            <a:prstDash val="dash"/>
            <a:round/>
          </a:ln>
        </p:spPr>
        <p:txBody>
          <a:bodyPr wrap="none" anchor="ctr"/>
          <a:p>
            <a:endParaRPr lang="zh-CN" altLang="en-US"/>
          </a:p>
        </p:txBody>
      </p:sp>
      <p:sp>
        <p:nvSpPr>
          <p:cNvPr id="1048612" name="矩形 41"/>
          <p:cNvSpPr>
            <a:spLocks noChangeArrowheads="1"/>
          </p:cNvSpPr>
          <p:nvPr/>
        </p:nvSpPr>
        <p:spPr bwMode="auto">
          <a:xfrm>
            <a:off x="4605655" y="3025204"/>
            <a:ext cx="4310381" cy="70104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为什么是你不是别人？（团队、支撑）</a:t>
            </a:r>
            <a:endParaRPr lang="zh-CN" altLang="en-US" b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 eaLnBrk="1" hangingPunct="1"/>
            <a:endParaRPr lang="zh-CN" altLang="en-US" b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 eaLnBrk="1" hangingPunct="1"/>
            <a:r>
              <a:rPr lang="zh-CN" altLang="en-US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现状及未来规划？（现在赚了多少钱、未来能赚多少钱）</a:t>
            </a:r>
            <a:endParaRPr lang="zh-CN" altLang="en-US" b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pic>
        <p:nvPicPr>
          <p:cNvPr id="2097152" name="Picture 3" descr="it1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742248" y="615061"/>
            <a:ext cx="1733550" cy="3446463"/>
          </a:xfrm>
          <a:prstGeom prst="rect">
            <a:avLst/>
          </a:prstGeom>
          <a:noFill/>
          <a:ln>
            <a:noFill/>
          </a:ln>
        </p:spPr>
      </p:pic>
      <p:sp>
        <p:nvSpPr>
          <p:cNvPr id="1048613" name="Freeform 4"/>
          <p:cNvSpPr/>
          <p:nvPr/>
        </p:nvSpPr>
        <p:spPr bwMode="auto">
          <a:xfrm>
            <a:off x="2745424" y="621411"/>
            <a:ext cx="1227137" cy="1122363"/>
          </a:xfrm>
          <a:custGeom>
            <a:avLst/>
            <a:gdLst>
              <a:gd name="T0" fmla="*/ 0 w 1118"/>
              <a:gd name="T1" fmla="*/ 0 h 1020"/>
              <a:gd name="T2" fmla="*/ 6 w 1118"/>
              <a:gd name="T3" fmla="*/ 793 h 1020"/>
              <a:gd name="T4" fmla="*/ 551 w 1118"/>
              <a:gd name="T5" fmla="*/ 1020 h 1020"/>
              <a:gd name="T6" fmla="*/ 1118 w 1118"/>
              <a:gd name="T7" fmla="*/ 470 h 1020"/>
              <a:gd name="T8" fmla="*/ 0 w 1118"/>
              <a:gd name="T9" fmla="*/ 0 h 1020"/>
              <a:gd name="T10" fmla="*/ 0 w 1118"/>
              <a:gd name="T11" fmla="*/ 0 h 1020"/>
              <a:gd name="T12" fmla="*/ 1118 w 1118"/>
              <a:gd name="T13" fmla="*/ 1020 h 10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1118" h="1020">
                <a:moveTo>
                  <a:pt x="0" y="0"/>
                </a:moveTo>
                <a:cubicBezTo>
                  <a:pt x="2" y="393"/>
                  <a:pt x="6" y="793"/>
                  <a:pt x="6" y="793"/>
                </a:cubicBezTo>
                <a:cubicBezTo>
                  <a:pt x="117" y="797"/>
                  <a:pt x="326" y="808"/>
                  <a:pt x="551" y="1020"/>
                </a:cubicBezTo>
                <a:lnTo>
                  <a:pt x="1118" y="470"/>
                </a:lnTo>
                <a:cubicBezTo>
                  <a:pt x="1002" y="359"/>
                  <a:pt x="669" y="3"/>
                  <a:pt x="0" y="0"/>
                </a:cubicBezTo>
                <a:close/>
              </a:path>
            </a:pathLst>
          </a:custGeom>
          <a:solidFill>
            <a:srgbClr val="00B050"/>
          </a:solidFill>
          <a:ln w="3175" cap="flat" cmpd="sng">
            <a:solidFill>
              <a:srgbClr val="D3E2FF"/>
            </a:solidFill>
            <a:round/>
          </a:ln>
        </p:spPr>
        <p:txBody>
          <a:bodyPr lIns="0" rIns="0" anchor="ctr"/>
          <a:p>
            <a:endParaRPr lang="zh-CN" altLang="en-US" b="1">
              <a:solidFill>
                <a:schemeClr val="tx1"/>
              </a:solidFill>
            </a:endParaRPr>
          </a:p>
        </p:txBody>
      </p:sp>
      <p:sp>
        <p:nvSpPr>
          <p:cNvPr id="1048614" name="Text Box 7"/>
          <p:cNvSpPr>
            <a:spLocks noChangeArrowheads="1"/>
          </p:cNvSpPr>
          <p:nvPr/>
        </p:nvSpPr>
        <p:spPr bwMode="auto">
          <a:xfrm>
            <a:off x="3024876" y="935735"/>
            <a:ext cx="538481" cy="82804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5000">
                <a:solidFill>
                  <a:srgbClr val="FEFEFE"/>
                </a:solidFill>
                <a:latin typeface="Arial Black" panose="020B0A04020102020204" pitchFamily="34" charset="0"/>
                <a:ea typeface="微软雅黑" panose="020B0503020204020204" charset="-122"/>
                <a:sym typeface="Arial Black" panose="020B0A04020102020204" pitchFamily="34" charset="0"/>
              </a:rPr>
              <a:t>1</a:t>
            </a:r>
            <a:endParaRPr lang="zh-CN" altLang="en-US"/>
          </a:p>
        </p:txBody>
      </p:sp>
      <p:sp>
        <p:nvSpPr>
          <p:cNvPr id="1048615" name="Freeform 5"/>
          <p:cNvSpPr/>
          <p:nvPr/>
        </p:nvSpPr>
        <p:spPr bwMode="auto">
          <a:xfrm>
            <a:off x="2747010" y="2939160"/>
            <a:ext cx="1220788" cy="1131888"/>
          </a:xfrm>
          <a:custGeom>
            <a:avLst/>
            <a:gdLst>
              <a:gd name="T0" fmla="*/ 0 w 1110"/>
              <a:gd name="T1" fmla="*/ 228 h 1030"/>
              <a:gd name="T2" fmla="*/ 4 w 1110"/>
              <a:gd name="T3" fmla="*/ 1018 h 1030"/>
              <a:gd name="T4" fmla="*/ 1110 w 1110"/>
              <a:gd name="T5" fmla="*/ 559 h 1030"/>
              <a:gd name="T6" fmla="*/ 552 w 1110"/>
              <a:gd name="T7" fmla="*/ 0 h 1030"/>
              <a:gd name="T8" fmla="*/ 0 w 1110"/>
              <a:gd name="T9" fmla="*/ 228 h 1030"/>
              <a:gd name="T10" fmla="*/ 0 w 1110"/>
              <a:gd name="T11" fmla="*/ 0 h 1030"/>
              <a:gd name="T12" fmla="*/ 1110 w 1110"/>
              <a:gd name="T13" fmla="*/ 1030 h 10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1110" h="1030">
                <a:moveTo>
                  <a:pt x="0" y="228"/>
                </a:moveTo>
                <a:cubicBezTo>
                  <a:pt x="2" y="623"/>
                  <a:pt x="4" y="1018"/>
                  <a:pt x="4" y="1018"/>
                </a:cubicBezTo>
                <a:cubicBezTo>
                  <a:pt x="478" y="1030"/>
                  <a:pt x="849" y="814"/>
                  <a:pt x="1110" y="559"/>
                </a:cubicBezTo>
                <a:lnTo>
                  <a:pt x="552" y="0"/>
                </a:lnTo>
                <a:cubicBezTo>
                  <a:pt x="355" y="184"/>
                  <a:pt x="180" y="220"/>
                  <a:pt x="0" y="228"/>
                </a:cubicBezTo>
                <a:close/>
              </a:path>
            </a:pathLst>
          </a:custGeom>
          <a:solidFill>
            <a:srgbClr val="00B050"/>
          </a:solidFill>
          <a:ln w="3175" cap="flat" cmpd="sng">
            <a:solidFill>
              <a:srgbClr val="D3E2FF"/>
            </a:solidFill>
            <a:round/>
          </a:ln>
        </p:spPr>
        <p:txBody>
          <a:bodyPr lIns="0" rIns="0" anchor="ctr"/>
          <a:p>
            <a:endParaRPr lang="zh-CN" altLang="en-US"/>
          </a:p>
        </p:txBody>
      </p:sp>
      <p:sp>
        <p:nvSpPr>
          <p:cNvPr id="1048616" name="Text Box 8"/>
          <p:cNvSpPr>
            <a:spLocks noChangeArrowheads="1"/>
          </p:cNvSpPr>
          <p:nvPr/>
        </p:nvSpPr>
        <p:spPr bwMode="auto">
          <a:xfrm>
            <a:off x="2893749" y="3193160"/>
            <a:ext cx="607060" cy="86042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5000" b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charset="-122"/>
                <a:sym typeface="Arial Black" panose="020B0A04020102020204" pitchFamily="34" charset="0"/>
              </a:rPr>
              <a:t>4</a:t>
            </a:r>
            <a:endParaRPr lang="en-US" altLang="zh-CN" sz="5000" b="1">
              <a:solidFill>
                <a:schemeClr val="bg1"/>
              </a:solidFill>
              <a:latin typeface="Arial Black" panose="020B0A04020102020204" pitchFamily="34" charset="0"/>
              <a:ea typeface="微软雅黑" panose="020B0503020204020204" charset="-122"/>
              <a:sym typeface="Arial Black" panose="020B0A04020102020204" pitchFamily="34" charset="0"/>
            </a:endParaRPr>
          </a:p>
        </p:txBody>
      </p:sp>
      <p:sp>
        <p:nvSpPr>
          <p:cNvPr id="1048617" name="Freeform 6"/>
          <p:cNvSpPr/>
          <p:nvPr/>
        </p:nvSpPr>
        <p:spPr bwMode="auto">
          <a:xfrm>
            <a:off x="3351848" y="1137348"/>
            <a:ext cx="1117600" cy="1198562"/>
          </a:xfrm>
          <a:custGeom>
            <a:avLst/>
            <a:gdLst>
              <a:gd name="T0" fmla="*/ 0 w 1017"/>
              <a:gd name="T1" fmla="*/ 554 h 1091"/>
              <a:gd name="T2" fmla="*/ 225 w 1017"/>
              <a:gd name="T3" fmla="*/ 1091 h 1091"/>
              <a:gd name="T4" fmla="*/ 1017 w 1017"/>
              <a:gd name="T5" fmla="*/ 1091 h 1091"/>
              <a:gd name="T6" fmla="*/ 566 w 1017"/>
              <a:gd name="T7" fmla="*/ 0 h 1091"/>
              <a:gd name="T8" fmla="*/ 0 w 1017"/>
              <a:gd name="T9" fmla="*/ 554 h 1091"/>
              <a:gd name="T10" fmla="*/ 0 w 1017"/>
              <a:gd name="T11" fmla="*/ 0 h 1091"/>
              <a:gd name="T12" fmla="*/ 1017 w 1017"/>
              <a:gd name="T13" fmla="*/ 1091 h 10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1017" h="1091">
                <a:moveTo>
                  <a:pt x="0" y="554"/>
                </a:moveTo>
                <a:cubicBezTo>
                  <a:pt x="194" y="770"/>
                  <a:pt x="216" y="957"/>
                  <a:pt x="225" y="1091"/>
                </a:cubicBezTo>
                <a:lnTo>
                  <a:pt x="1017" y="1091"/>
                </a:lnTo>
                <a:cubicBezTo>
                  <a:pt x="1001" y="626"/>
                  <a:pt x="833" y="260"/>
                  <a:pt x="566" y="0"/>
                </a:cubicBezTo>
                <a:lnTo>
                  <a:pt x="0" y="554"/>
                </a:lnTo>
                <a:close/>
              </a:path>
            </a:pathLst>
          </a:custGeom>
          <a:solidFill>
            <a:srgbClr val="00B050"/>
          </a:solidFill>
          <a:ln w="3175" cap="flat" cmpd="sng">
            <a:solidFill>
              <a:srgbClr val="D3E2FF"/>
            </a:solidFill>
            <a:round/>
          </a:ln>
        </p:spPr>
        <p:txBody>
          <a:bodyPr lIns="0" rIns="0" anchor="ctr"/>
          <a:p>
            <a:endParaRPr lang="zh-CN" altLang="en-US" b="1">
              <a:solidFill>
                <a:schemeClr val="tx1"/>
              </a:solidFill>
            </a:endParaRPr>
          </a:p>
        </p:txBody>
      </p:sp>
      <p:sp>
        <p:nvSpPr>
          <p:cNvPr id="1048618" name="Text Box 30"/>
          <p:cNvSpPr>
            <a:spLocks noChangeArrowheads="1"/>
          </p:cNvSpPr>
          <p:nvPr/>
        </p:nvSpPr>
        <p:spPr bwMode="auto">
          <a:xfrm>
            <a:off x="3652733" y="1558035"/>
            <a:ext cx="538480" cy="82804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5000">
                <a:solidFill>
                  <a:srgbClr val="FEFEFE"/>
                </a:solidFill>
                <a:latin typeface="Arial Black" panose="020B0A04020102020204" pitchFamily="34" charset="0"/>
                <a:ea typeface="微软雅黑" panose="020B0503020204020204" charset="-122"/>
                <a:sym typeface="Arial Black" panose="020B0A04020102020204" pitchFamily="34" charset="0"/>
              </a:rPr>
              <a:t>2</a:t>
            </a:r>
            <a:endParaRPr lang="zh-CN" altLang="en-US"/>
          </a:p>
        </p:txBody>
      </p:sp>
      <p:sp>
        <p:nvSpPr>
          <p:cNvPr id="1048619" name="Freeform 29"/>
          <p:cNvSpPr/>
          <p:nvPr/>
        </p:nvSpPr>
        <p:spPr bwMode="auto">
          <a:xfrm>
            <a:off x="3355024" y="2331148"/>
            <a:ext cx="1114425" cy="1225550"/>
          </a:xfrm>
          <a:custGeom>
            <a:avLst/>
            <a:gdLst>
              <a:gd name="T0" fmla="*/ 223 w 1016"/>
              <a:gd name="T1" fmla="*/ 0 h 1114"/>
              <a:gd name="T2" fmla="*/ 0 w 1016"/>
              <a:gd name="T3" fmla="*/ 550 h 1114"/>
              <a:gd name="T4" fmla="*/ 559 w 1016"/>
              <a:gd name="T5" fmla="*/ 1114 h 1114"/>
              <a:gd name="T6" fmla="*/ 1016 w 1016"/>
              <a:gd name="T7" fmla="*/ 4 h 1114"/>
              <a:gd name="T8" fmla="*/ 223 w 1016"/>
              <a:gd name="T9" fmla="*/ 0 h 1114"/>
              <a:gd name="T10" fmla="*/ 0 w 1016"/>
              <a:gd name="T11" fmla="*/ 0 h 1114"/>
              <a:gd name="T12" fmla="*/ 1016 w 1016"/>
              <a:gd name="T13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1016" h="1114">
                <a:moveTo>
                  <a:pt x="223" y="0"/>
                </a:moveTo>
                <a:cubicBezTo>
                  <a:pt x="229" y="193"/>
                  <a:pt x="163" y="384"/>
                  <a:pt x="0" y="550"/>
                </a:cubicBezTo>
                <a:lnTo>
                  <a:pt x="559" y="1114"/>
                </a:lnTo>
                <a:cubicBezTo>
                  <a:pt x="763" y="892"/>
                  <a:pt x="1012" y="541"/>
                  <a:pt x="1016" y="4"/>
                </a:cubicBezTo>
                <a:lnTo>
                  <a:pt x="223" y="0"/>
                </a:lnTo>
                <a:close/>
              </a:path>
            </a:pathLst>
          </a:custGeom>
          <a:solidFill>
            <a:srgbClr val="00B050"/>
          </a:solidFill>
          <a:ln w="3175" cap="flat" cmpd="sng">
            <a:solidFill>
              <a:srgbClr val="D3E2FF"/>
            </a:solidFill>
            <a:round/>
          </a:ln>
        </p:spPr>
        <p:txBody>
          <a:bodyPr lIns="0" rIns="0" anchor="ctr"/>
          <a:p>
            <a:endParaRPr lang="zh-CN" altLang="en-US" b="1">
              <a:solidFill>
                <a:schemeClr val="tx1"/>
              </a:solidFill>
            </a:endParaRPr>
          </a:p>
        </p:txBody>
      </p:sp>
      <p:sp>
        <p:nvSpPr>
          <p:cNvPr id="1048620" name="Text Box 31"/>
          <p:cNvSpPr>
            <a:spLocks noChangeArrowheads="1"/>
          </p:cNvSpPr>
          <p:nvPr/>
        </p:nvSpPr>
        <p:spPr bwMode="auto">
          <a:xfrm>
            <a:off x="3604314" y="2532760"/>
            <a:ext cx="538480" cy="82804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5000">
                <a:solidFill>
                  <a:srgbClr val="FEFEFE"/>
                </a:solidFill>
                <a:latin typeface="Arial Black" panose="020B0A04020102020204" pitchFamily="34" charset="0"/>
                <a:ea typeface="微软雅黑" panose="020B0503020204020204" charset="-122"/>
                <a:sym typeface="Arial Black" panose="020B0A04020102020204" pitchFamily="34" charset="0"/>
              </a:rPr>
              <a:t>3</a:t>
            </a:r>
            <a:endParaRPr lang="zh-CN" altLang="en-US"/>
          </a:p>
        </p:txBody>
      </p:sp>
      <p:grpSp>
        <p:nvGrpSpPr>
          <p:cNvPr id="40" name="组合 38"/>
          <p:cNvGrpSpPr/>
          <p:nvPr/>
        </p:nvGrpSpPr>
        <p:grpSpPr bwMode="auto">
          <a:xfrm>
            <a:off x="2116456" y="1738693"/>
            <a:ext cx="1234536" cy="1211262"/>
            <a:chOff x="0" y="0"/>
            <a:chExt cx="1619637" cy="1587809"/>
          </a:xfrm>
          <a:solidFill>
            <a:srgbClr val="C51729"/>
          </a:solidFill>
        </p:grpSpPr>
        <p:sp>
          <p:nvSpPr>
            <p:cNvPr id="1048621" name="Oval 32"/>
            <p:cNvSpPr>
              <a:spLocks noChangeArrowheads="1"/>
            </p:cNvSpPr>
            <p:nvPr/>
          </p:nvSpPr>
          <p:spPr bwMode="auto">
            <a:xfrm>
              <a:off x="7111" y="0"/>
              <a:ext cx="1612526" cy="1587809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20000"/>
                </a:lnSpc>
              </a:pPr>
              <a:endParaRPr lang="zh-CN" altLang="en-US" b="1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charset="-122"/>
                <a:sym typeface="Calibri" panose="020F0502020204030204" pitchFamily="34" charset="0"/>
              </a:endParaRPr>
            </a:p>
          </p:txBody>
        </p:sp>
        <p:sp>
          <p:nvSpPr>
            <p:cNvPr id="1048622" name="TextBox 28"/>
            <p:cNvSpPr>
              <a:spLocks noChangeArrowheads="1"/>
            </p:cNvSpPr>
            <p:nvPr/>
          </p:nvSpPr>
          <p:spPr bwMode="auto">
            <a:xfrm>
              <a:off x="0" y="246570"/>
              <a:ext cx="1612526" cy="10879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B050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24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总 体</a:t>
              </a:r>
              <a:endParaRPr lang="zh-CN" altLang="en-US" sz="2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endParaRPr>
            </a:p>
            <a:p>
              <a:pPr algn="ctr" eaLnBrk="1" hangingPunct="1"/>
              <a:r>
                <a:rPr lang="zh-CN" altLang="en-US" sz="24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概 要</a:t>
              </a:r>
              <a:endParaRPr lang="zh-CN" altLang="en-US" sz="2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1048623" name="TextBox 19"/>
          <p:cNvSpPr>
            <a:spLocks noChangeArrowheads="1"/>
          </p:cNvSpPr>
          <p:nvPr/>
        </p:nvSpPr>
        <p:spPr bwMode="auto">
          <a:xfrm>
            <a:off x="4058286" y="599186"/>
            <a:ext cx="2403475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1200" b="1">
              <a:solidFill>
                <a:srgbClr val="3F3F3F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1048624" name="矩形 39"/>
          <p:cNvSpPr>
            <a:spLocks noChangeArrowheads="1"/>
          </p:cNvSpPr>
          <p:nvPr/>
        </p:nvSpPr>
        <p:spPr bwMode="auto">
          <a:xfrm>
            <a:off x="4475799" y="1137030"/>
            <a:ext cx="3484880" cy="70104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你用什么产品解决谁的问题？（客户、产品）</a:t>
            </a:r>
            <a:endParaRPr lang="zh-CN" altLang="en-US" b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 eaLnBrk="1" hangingPunct="1"/>
            <a:endParaRPr lang="zh-CN" altLang="en-US" b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 eaLnBrk="1" hangingPunct="1"/>
            <a:r>
              <a:rPr lang="zh-CN" altLang="en-US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你怎么赚钱？（商业模式、付费客户）</a:t>
            </a:r>
            <a:endParaRPr lang="zh-CN" altLang="en-US" b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048625" name="矩形 40"/>
          <p:cNvSpPr>
            <a:spLocks noChangeArrowheads="1"/>
          </p:cNvSpPr>
          <p:nvPr/>
        </p:nvSpPr>
        <p:spPr bwMode="auto">
          <a:xfrm>
            <a:off x="4542790" y="2032063"/>
            <a:ext cx="4895850" cy="62484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你的对手是谁？（竞争分析）</a:t>
            </a:r>
            <a:endParaRPr lang="zh-CN" b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 eaLnBrk="1" hangingPunct="1"/>
            <a:endParaRPr lang="zh-CN" b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 eaLnBrk="1" hangingPunct="1"/>
            <a:r>
              <a:rPr lang="zh-CN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你靠什么胜出？（竞争壁垒）</a:t>
            </a:r>
            <a:endParaRPr lang="zh-CN" b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048626" name="矩形 42"/>
          <p:cNvSpPr>
            <a:spLocks noChangeArrowheads="1"/>
          </p:cNvSpPr>
          <p:nvPr/>
        </p:nvSpPr>
        <p:spPr bwMode="auto">
          <a:xfrm>
            <a:off x="4046221" y="274384"/>
            <a:ext cx="3815081" cy="68834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为什么需要你这样的项目存在？（刚需）</a:t>
            </a:r>
            <a:endParaRPr lang="zh-CN" altLang="en-US" b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 eaLnBrk="1" hangingPunct="1"/>
            <a:endParaRPr lang="zh-CN" altLang="en-US" b="1">
              <a:solidFill>
                <a:srgbClr val="000000"/>
              </a:solidFill>
              <a:sym typeface="Arial" panose="020B0604020202020204" pitchFamily="34" charset="0"/>
            </a:endParaRPr>
          </a:p>
          <a:p>
            <a:pPr eaLnBrk="1" hangingPunct="1"/>
            <a:r>
              <a:rPr lang="zh-CN" altLang="en-US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为什么有了别人还可以有你的存在？（市场容量）</a:t>
            </a:r>
            <a:endParaRPr lang="zh-CN" altLang="en-US" b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sh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4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8" name="标题 2"/>
          <p:cNvSpPr>
            <a:spLocks noGrp="1"/>
          </p:cNvSpPr>
          <p:nvPr>
            <p:ph type="title"/>
          </p:nvPr>
        </p:nvSpPr>
        <p:spPr>
          <a:xfrm>
            <a:off x="3001117" y="453071"/>
            <a:ext cx="2755681" cy="355983"/>
          </a:xfrm>
        </p:spPr>
        <p:txBody>
          <a:bodyPr>
            <a:scene3d>
              <a:camera prst="orthographicFront"/>
              <a:lightRig rig="threePt" dir="t"/>
            </a:scene3d>
          </a:bodyPr>
          <a:p>
            <a:r>
              <a:rPr lang="zh-CN" altLang="en-US" sz="1800" b="1" dirty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商业计划书的内容大纲</a:t>
            </a:r>
            <a:endParaRPr lang="zh-CN" altLang="en-US" sz="1800" b="1" dirty="0"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pSp>
        <p:nvGrpSpPr>
          <p:cNvPr id="51" name="组合 1"/>
          <p:cNvGrpSpPr/>
          <p:nvPr/>
        </p:nvGrpSpPr>
        <p:grpSpPr>
          <a:xfrm>
            <a:off x="3266440" y="1103630"/>
            <a:ext cx="4681855" cy="3479165"/>
            <a:chOff x="2833688" y="1314450"/>
            <a:chExt cx="6430962" cy="4922838"/>
          </a:xfrm>
          <a:solidFill>
            <a:srgbClr val="C51729"/>
          </a:solidFill>
        </p:grpSpPr>
        <p:sp>
          <p:nvSpPr>
            <p:cNvPr id="1048649" name="圆角矩形 5"/>
            <p:cNvSpPr>
              <a:spLocks noChangeArrowheads="1"/>
            </p:cNvSpPr>
            <p:nvPr/>
          </p:nvSpPr>
          <p:spPr bwMode="auto">
            <a:xfrm>
              <a:off x="3556000" y="1314450"/>
              <a:ext cx="4967288" cy="457200"/>
            </a:xfrm>
            <a:prstGeom prst="roundRect">
              <a:avLst>
                <a:gd name="adj" fmla="val 6736"/>
              </a:avLst>
            </a:prstGeom>
            <a:solidFill>
              <a:srgbClr val="00B050"/>
            </a:solidFill>
            <a:ln w="9525" cmpd="sng">
              <a:solidFill>
                <a:srgbClr val="BFBFBF"/>
              </a:solidFill>
              <a:rou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1600" b="1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sym typeface="华文细黑" panose="02010600040101010101" pitchFamily="2" charset="-122"/>
                </a:rPr>
                <a:t>项目概述</a:t>
              </a:r>
              <a:endParaRPr lang="zh-CN" altLang="en-US" sz="1600" b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华文细黑" panose="02010600040101010101" pitchFamily="2" charset="-122"/>
              </a:endParaRPr>
            </a:p>
          </p:txBody>
        </p:sp>
        <p:sp>
          <p:nvSpPr>
            <p:cNvPr id="1048650" name="圆角矩形 6"/>
            <p:cNvSpPr>
              <a:spLocks noChangeArrowheads="1"/>
            </p:cNvSpPr>
            <p:nvPr/>
          </p:nvSpPr>
          <p:spPr bwMode="auto">
            <a:xfrm>
              <a:off x="3556000" y="1908175"/>
              <a:ext cx="4967288" cy="457200"/>
            </a:xfrm>
            <a:prstGeom prst="roundRect">
              <a:avLst>
                <a:gd name="adj" fmla="val 6736"/>
              </a:avLst>
            </a:prstGeom>
            <a:solidFill>
              <a:srgbClr val="00B050"/>
            </a:solidFill>
            <a:ln w="9525" cmpd="sng">
              <a:solidFill>
                <a:srgbClr val="BFBFBF"/>
              </a:solidFill>
              <a:rou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1600" b="1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sym typeface="华文细黑" panose="02010600040101010101" pitchFamily="2" charset="-122"/>
                </a:rPr>
                <a:t>市场分析</a:t>
              </a:r>
              <a:endParaRPr lang="zh-CN" altLang="en-US" sz="1600">
                <a:solidFill>
                  <a:schemeClr val="bg1"/>
                </a:solidFill>
              </a:endParaRPr>
            </a:p>
          </p:txBody>
        </p:sp>
        <p:sp>
          <p:nvSpPr>
            <p:cNvPr id="1048651" name="圆角矩形 7"/>
            <p:cNvSpPr>
              <a:spLocks noChangeArrowheads="1"/>
            </p:cNvSpPr>
            <p:nvPr/>
          </p:nvSpPr>
          <p:spPr bwMode="auto">
            <a:xfrm>
              <a:off x="3556000" y="2540001"/>
              <a:ext cx="4967288" cy="455613"/>
            </a:xfrm>
            <a:prstGeom prst="roundRect">
              <a:avLst>
                <a:gd name="adj" fmla="val 6736"/>
              </a:avLst>
            </a:prstGeom>
            <a:solidFill>
              <a:srgbClr val="00B050"/>
            </a:solidFill>
            <a:ln w="9525" cmpd="sng">
              <a:solidFill>
                <a:srgbClr val="BFBFBF"/>
              </a:solidFill>
              <a:rou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1600" b="1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sym typeface="华文细黑" panose="02010600040101010101" pitchFamily="2" charset="-122"/>
                </a:rPr>
                <a:t>主营产品或服务</a:t>
              </a:r>
              <a:endParaRPr lang="zh-CN" altLang="en-US" sz="1600">
                <a:solidFill>
                  <a:schemeClr val="bg1"/>
                </a:solidFill>
              </a:endParaRPr>
            </a:p>
          </p:txBody>
        </p:sp>
        <p:sp>
          <p:nvSpPr>
            <p:cNvPr id="1048652" name="圆角矩形 8"/>
            <p:cNvSpPr>
              <a:spLocks noChangeArrowheads="1"/>
            </p:cNvSpPr>
            <p:nvPr/>
          </p:nvSpPr>
          <p:spPr bwMode="auto">
            <a:xfrm>
              <a:off x="3556000" y="3187701"/>
              <a:ext cx="4967288" cy="455613"/>
            </a:xfrm>
            <a:prstGeom prst="roundRect">
              <a:avLst>
                <a:gd name="adj" fmla="val 6736"/>
              </a:avLst>
            </a:prstGeom>
            <a:solidFill>
              <a:srgbClr val="00B050"/>
            </a:solidFill>
            <a:ln w="9525" cmpd="sng">
              <a:solidFill>
                <a:srgbClr val="BFBFBF"/>
              </a:solidFill>
              <a:rou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1600" b="1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sym typeface="华文细黑" panose="02010600040101010101" pitchFamily="2" charset="-122"/>
                </a:rPr>
                <a:t>商业模式</a:t>
              </a:r>
              <a:endParaRPr lang="zh-CN" altLang="en-US" sz="1600">
                <a:solidFill>
                  <a:schemeClr val="bg1"/>
                </a:solidFill>
              </a:endParaRPr>
            </a:p>
          </p:txBody>
        </p:sp>
        <p:sp>
          <p:nvSpPr>
            <p:cNvPr id="1048653" name="圆角矩形 9"/>
            <p:cNvSpPr>
              <a:spLocks noChangeArrowheads="1"/>
            </p:cNvSpPr>
            <p:nvPr/>
          </p:nvSpPr>
          <p:spPr bwMode="auto">
            <a:xfrm>
              <a:off x="3556000" y="3835400"/>
              <a:ext cx="4967288" cy="457200"/>
            </a:xfrm>
            <a:prstGeom prst="roundRect">
              <a:avLst>
                <a:gd name="adj" fmla="val 6736"/>
              </a:avLst>
            </a:prstGeom>
            <a:solidFill>
              <a:srgbClr val="00B050"/>
            </a:solidFill>
            <a:ln w="9525" cmpd="sng">
              <a:solidFill>
                <a:srgbClr val="BFBFBF"/>
              </a:solidFill>
              <a:rou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1600" b="1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sym typeface="华文细黑" panose="02010600040101010101" pitchFamily="2" charset="-122"/>
                </a:rPr>
                <a:t>创新点和竞争优势</a:t>
              </a:r>
              <a:endParaRPr lang="zh-CN" altLang="en-US" sz="1600">
                <a:solidFill>
                  <a:schemeClr val="bg1"/>
                </a:solidFill>
              </a:endParaRPr>
            </a:p>
          </p:txBody>
        </p:sp>
        <p:sp>
          <p:nvSpPr>
            <p:cNvPr id="1048654" name="圆角矩形 10"/>
            <p:cNvSpPr>
              <a:spLocks noChangeArrowheads="1"/>
            </p:cNvSpPr>
            <p:nvPr/>
          </p:nvSpPr>
          <p:spPr bwMode="auto">
            <a:xfrm>
              <a:off x="2835276" y="1314450"/>
              <a:ext cx="595313" cy="457200"/>
            </a:xfrm>
            <a:prstGeom prst="roundRect">
              <a:avLst>
                <a:gd name="adj" fmla="val 0"/>
              </a:avLst>
            </a:prstGeom>
            <a:solidFill>
              <a:srgbClr val="00B050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160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sym typeface="华文细黑" panose="02010600040101010101" pitchFamily="2" charset="-122"/>
                </a:rPr>
                <a:t>1</a:t>
              </a:r>
              <a:endParaRPr lang="zh-CN" altLang="en-US" sz="160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华文细黑" panose="02010600040101010101" pitchFamily="2" charset="-122"/>
              </a:endParaRPr>
            </a:p>
          </p:txBody>
        </p:sp>
        <p:sp>
          <p:nvSpPr>
            <p:cNvPr id="1048655" name="圆角矩形 11"/>
            <p:cNvSpPr>
              <a:spLocks noChangeArrowheads="1"/>
            </p:cNvSpPr>
            <p:nvPr/>
          </p:nvSpPr>
          <p:spPr bwMode="auto">
            <a:xfrm>
              <a:off x="8667750" y="1890713"/>
              <a:ext cx="596900" cy="457200"/>
            </a:xfrm>
            <a:prstGeom prst="roundRect">
              <a:avLst>
                <a:gd name="adj" fmla="val 0"/>
              </a:avLst>
            </a:prstGeom>
            <a:solidFill>
              <a:srgbClr val="00B050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160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sym typeface="华文细黑" panose="02010600040101010101" pitchFamily="2" charset="-122"/>
                </a:rPr>
                <a:t>2</a:t>
              </a:r>
              <a:endParaRPr lang="zh-CN" altLang="en-US" sz="160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华文细黑" panose="02010600040101010101" pitchFamily="2" charset="-122"/>
              </a:endParaRPr>
            </a:p>
          </p:txBody>
        </p:sp>
        <p:sp>
          <p:nvSpPr>
            <p:cNvPr id="1048656" name="圆角矩形 12"/>
            <p:cNvSpPr>
              <a:spLocks noChangeArrowheads="1"/>
            </p:cNvSpPr>
            <p:nvPr/>
          </p:nvSpPr>
          <p:spPr bwMode="auto">
            <a:xfrm>
              <a:off x="8667750" y="3206751"/>
              <a:ext cx="596900" cy="455613"/>
            </a:xfrm>
            <a:prstGeom prst="roundRect">
              <a:avLst>
                <a:gd name="adj" fmla="val 0"/>
              </a:avLst>
            </a:prstGeom>
            <a:solidFill>
              <a:srgbClr val="00B050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160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sym typeface="华文细黑" panose="02010600040101010101" pitchFamily="2" charset="-122"/>
                </a:rPr>
                <a:t>4</a:t>
              </a:r>
              <a:endParaRPr lang="zh-CN" altLang="en-US" sz="160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华文细黑" panose="02010600040101010101" pitchFamily="2" charset="-122"/>
              </a:endParaRPr>
            </a:p>
          </p:txBody>
        </p:sp>
        <p:sp>
          <p:nvSpPr>
            <p:cNvPr id="1048657" name="圆角矩形 13"/>
            <p:cNvSpPr>
              <a:spLocks noChangeArrowheads="1"/>
            </p:cNvSpPr>
            <p:nvPr/>
          </p:nvSpPr>
          <p:spPr bwMode="auto">
            <a:xfrm>
              <a:off x="2835276" y="2576513"/>
              <a:ext cx="595313" cy="455612"/>
            </a:xfrm>
            <a:prstGeom prst="roundRect">
              <a:avLst>
                <a:gd name="adj" fmla="val 0"/>
              </a:avLst>
            </a:prstGeom>
            <a:solidFill>
              <a:srgbClr val="00B050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160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sym typeface="华文细黑" panose="02010600040101010101" pitchFamily="2" charset="-122"/>
                </a:rPr>
                <a:t>3</a:t>
              </a:r>
              <a:endParaRPr lang="zh-CN" altLang="en-US" sz="160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华文细黑" panose="02010600040101010101" pitchFamily="2" charset="-122"/>
              </a:endParaRPr>
            </a:p>
          </p:txBody>
        </p:sp>
        <p:sp>
          <p:nvSpPr>
            <p:cNvPr id="1048658" name="圆角矩形 14"/>
            <p:cNvSpPr>
              <a:spLocks noChangeArrowheads="1"/>
            </p:cNvSpPr>
            <p:nvPr/>
          </p:nvSpPr>
          <p:spPr bwMode="auto">
            <a:xfrm>
              <a:off x="2835276" y="3835400"/>
              <a:ext cx="595313" cy="457200"/>
            </a:xfrm>
            <a:prstGeom prst="roundRect">
              <a:avLst>
                <a:gd name="adj" fmla="val 0"/>
              </a:avLst>
            </a:prstGeom>
            <a:solidFill>
              <a:srgbClr val="00B050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160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sym typeface="华文细黑" panose="02010600040101010101" pitchFamily="2" charset="-122"/>
                </a:rPr>
                <a:t>5</a:t>
              </a:r>
              <a:endParaRPr lang="zh-CN" altLang="en-US" sz="160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华文细黑" panose="02010600040101010101" pitchFamily="2" charset="-122"/>
              </a:endParaRPr>
            </a:p>
          </p:txBody>
        </p:sp>
        <p:sp>
          <p:nvSpPr>
            <p:cNvPr id="1048659" name="圆角矩形 15"/>
            <p:cNvSpPr>
              <a:spLocks noChangeArrowheads="1"/>
            </p:cNvSpPr>
            <p:nvPr/>
          </p:nvSpPr>
          <p:spPr bwMode="auto">
            <a:xfrm>
              <a:off x="3554414" y="4500171"/>
              <a:ext cx="4968875" cy="457200"/>
            </a:xfrm>
            <a:prstGeom prst="roundRect">
              <a:avLst>
                <a:gd name="adj" fmla="val 6736"/>
              </a:avLst>
            </a:prstGeom>
            <a:solidFill>
              <a:srgbClr val="00B050"/>
            </a:solidFill>
            <a:ln w="9525" cmpd="sng">
              <a:solidFill>
                <a:srgbClr val="BFBFBF"/>
              </a:solidFill>
              <a:rou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1600" b="1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sym typeface="华文细黑" panose="02010600040101010101" pitchFamily="2" charset="-122"/>
                </a:rPr>
                <a:t>公司或团队介绍</a:t>
              </a:r>
              <a:endParaRPr lang="zh-CN" altLang="en-US" sz="1600">
                <a:solidFill>
                  <a:schemeClr val="bg1"/>
                </a:solidFill>
              </a:endParaRPr>
            </a:p>
          </p:txBody>
        </p:sp>
        <p:sp>
          <p:nvSpPr>
            <p:cNvPr id="1048660" name="圆角矩形 16"/>
            <p:cNvSpPr>
              <a:spLocks noChangeArrowheads="1"/>
            </p:cNvSpPr>
            <p:nvPr/>
          </p:nvSpPr>
          <p:spPr bwMode="auto">
            <a:xfrm>
              <a:off x="8667751" y="4502151"/>
              <a:ext cx="595313" cy="455613"/>
            </a:xfrm>
            <a:prstGeom prst="roundRect">
              <a:avLst>
                <a:gd name="adj" fmla="val 0"/>
              </a:avLst>
            </a:prstGeom>
            <a:solidFill>
              <a:srgbClr val="00B050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160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sym typeface="华文细黑" panose="02010600040101010101" pitchFamily="2" charset="-122"/>
                </a:rPr>
                <a:t>6</a:t>
              </a:r>
              <a:endParaRPr lang="zh-CN" altLang="en-US" sz="160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华文细黑" panose="02010600040101010101" pitchFamily="2" charset="-122"/>
              </a:endParaRPr>
            </a:p>
          </p:txBody>
        </p:sp>
        <p:sp>
          <p:nvSpPr>
            <p:cNvPr id="1048661" name="圆角矩形 21"/>
            <p:cNvSpPr>
              <a:spLocks noChangeArrowheads="1"/>
            </p:cNvSpPr>
            <p:nvPr/>
          </p:nvSpPr>
          <p:spPr bwMode="auto">
            <a:xfrm>
              <a:off x="3554414" y="5106988"/>
              <a:ext cx="4968875" cy="457200"/>
            </a:xfrm>
            <a:prstGeom prst="roundRect">
              <a:avLst>
                <a:gd name="adj" fmla="val 6736"/>
              </a:avLst>
            </a:prstGeom>
            <a:solidFill>
              <a:srgbClr val="00B050"/>
            </a:solidFill>
            <a:ln w="9525" cmpd="sng">
              <a:solidFill>
                <a:srgbClr val="BFBFBF"/>
              </a:solidFill>
              <a:rou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1600" b="1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sym typeface="华文细黑" panose="02010600040101010101" pitchFamily="2" charset="-122"/>
                </a:rPr>
                <a:t>财务状况</a:t>
              </a:r>
              <a:r>
                <a:rPr lang="en-US" altLang="zh-CN" sz="1600" b="1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sym typeface="华文细黑" panose="02010600040101010101" pitchFamily="2" charset="-122"/>
                </a:rPr>
                <a:t>/</a:t>
              </a:r>
              <a:r>
                <a:rPr lang="zh-CN" altLang="en-US" sz="1600" b="1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sym typeface="华文细黑" panose="02010600040101010101" pitchFamily="2" charset="-122"/>
                </a:rPr>
                <a:t>业绩预测</a:t>
              </a:r>
              <a:endParaRPr lang="zh-CN" altLang="en-US" sz="1600">
                <a:solidFill>
                  <a:schemeClr val="bg1"/>
                </a:solidFill>
              </a:endParaRPr>
            </a:p>
          </p:txBody>
        </p:sp>
        <p:sp>
          <p:nvSpPr>
            <p:cNvPr id="1048662" name="圆角矩形 22"/>
            <p:cNvSpPr>
              <a:spLocks noChangeArrowheads="1"/>
            </p:cNvSpPr>
            <p:nvPr/>
          </p:nvSpPr>
          <p:spPr bwMode="auto">
            <a:xfrm>
              <a:off x="2833688" y="5106988"/>
              <a:ext cx="595312" cy="457200"/>
            </a:xfrm>
            <a:prstGeom prst="roundRect">
              <a:avLst>
                <a:gd name="adj" fmla="val 0"/>
              </a:avLst>
            </a:prstGeom>
            <a:solidFill>
              <a:srgbClr val="00B050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160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sym typeface="华文细黑" panose="02010600040101010101" pitchFamily="2" charset="-122"/>
                </a:rPr>
                <a:t>7</a:t>
              </a:r>
              <a:endParaRPr lang="zh-CN" altLang="en-US" sz="160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华文细黑" panose="02010600040101010101" pitchFamily="2" charset="-122"/>
              </a:endParaRPr>
            </a:p>
          </p:txBody>
        </p:sp>
        <p:sp>
          <p:nvSpPr>
            <p:cNvPr id="1048663" name="圆角矩形 23"/>
            <p:cNvSpPr>
              <a:spLocks noChangeArrowheads="1"/>
            </p:cNvSpPr>
            <p:nvPr/>
          </p:nvSpPr>
          <p:spPr bwMode="auto">
            <a:xfrm>
              <a:off x="3554414" y="5707063"/>
              <a:ext cx="4968875" cy="457200"/>
            </a:xfrm>
            <a:prstGeom prst="roundRect">
              <a:avLst>
                <a:gd name="adj" fmla="val 6736"/>
              </a:avLst>
            </a:prstGeom>
            <a:solidFill>
              <a:srgbClr val="00B050"/>
            </a:solidFill>
            <a:ln w="9525" cmpd="sng">
              <a:solidFill>
                <a:srgbClr val="BFBFBF"/>
              </a:solidFill>
              <a:rou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1600" b="1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sym typeface="华文细黑" panose="02010600040101010101" pitchFamily="2" charset="-122"/>
                </a:rPr>
                <a:t>融资计划</a:t>
              </a:r>
              <a:endParaRPr lang="zh-CN" altLang="en-US" sz="1600">
                <a:solidFill>
                  <a:schemeClr val="bg1"/>
                </a:solidFill>
              </a:endParaRPr>
            </a:p>
          </p:txBody>
        </p:sp>
        <p:sp>
          <p:nvSpPr>
            <p:cNvPr id="1048664" name="圆角矩形 24"/>
            <p:cNvSpPr>
              <a:spLocks noChangeArrowheads="1"/>
            </p:cNvSpPr>
            <p:nvPr/>
          </p:nvSpPr>
          <p:spPr bwMode="auto">
            <a:xfrm>
              <a:off x="8667751" y="5727700"/>
              <a:ext cx="595313" cy="509588"/>
            </a:xfrm>
            <a:prstGeom prst="roundRect">
              <a:avLst>
                <a:gd name="adj" fmla="val 0"/>
              </a:avLst>
            </a:prstGeom>
            <a:solidFill>
              <a:srgbClr val="00B050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160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sym typeface="华文细黑" panose="02010600040101010101" pitchFamily="2" charset="-122"/>
                </a:rPr>
                <a:t>8</a:t>
              </a:r>
              <a:endParaRPr lang="zh-CN" altLang="en-US" sz="160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华文细黑" panose="02010600040101010101" pitchFamily="2" charset="-122"/>
              </a:endParaRPr>
            </a:p>
          </p:txBody>
        </p:sp>
      </p:grpSp>
      <p:sp>
        <p:nvSpPr>
          <p:cNvPr id="1048587" name="矩形 26"/>
          <p:cNvSpPr/>
          <p:nvPr/>
        </p:nvSpPr>
        <p:spPr>
          <a:xfrm>
            <a:off x="225425" y="1103630"/>
            <a:ext cx="2981325" cy="4154170"/>
          </a:xfrm>
          <a:prstGeom prst="rect">
            <a:avLst/>
          </a:prstGeom>
        </p:spPr>
        <p:txBody>
          <a:bodyPr wrap="square">
            <a:spAutoFit/>
          </a:bodyPr>
          <a:p>
            <a:pPr lvl="0" algn="ctr">
              <a:lnSpc>
                <a:spcPct val="150000"/>
              </a:lnSpc>
            </a:pPr>
            <a:r>
              <a:rPr lang="zh-CN" altLang="en-US" sz="1600" b="1">
                <a:solidFill>
                  <a:schemeClr val="tx1"/>
                </a:solidFill>
                <a:cs typeface="Arial" panose="020B0604020202020204" pitchFamily="34" charset="0"/>
              </a:rPr>
              <a:t>说清楚你的</a:t>
            </a:r>
            <a:r>
              <a:rPr lang="en-US" altLang="zh-CN" sz="1600" b="1">
                <a:solidFill>
                  <a:schemeClr val="tx1"/>
                </a:solidFill>
                <a:cs typeface="Arial" panose="020B0604020202020204" pitchFamily="34" charset="0"/>
              </a:rPr>
              <a:t>5W2H</a:t>
            </a:r>
            <a:endParaRPr lang="en-US" altLang="zh-CN" sz="1600" b="1">
              <a:solidFill>
                <a:schemeClr val="tx1"/>
              </a:solidFill>
              <a:cs typeface="Arial" panose="020B0604020202020204" pitchFamily="34" charset="0"/>
            </a:endParaRPr>
          </a:p>
          <a:p>
            <a:pPr lvl="0" algn="l">
              <a:lnSpc>
                <a:spcPct val="150000"/>
              </a:lnSpc>
            </a:pPr>
            <a:r>
              <a:rPr lang="en-US" altLang="zh-CN" sz="1600" b="1">
                <a:solidFill>
                  <a:schemeClr val="tx1"/>
                </a:solidFill>
                <a:cs typeface="Arial" panose="020B0604020202020204" pitchFamily="34" charset="0"/>
              </a:rPr>
              <a:t>why</a:t>
            </a:r>
            <a:r>
              <a:rPr lang="zh-CN" altLang="en-US" sz="1600" b="1">
                <a:solidFill>
                  <a:schemeClr val="tx1"/>
                </a:solidFill>
                <a:cs typeface="Arial" panose="020B0604020202020204" pitchFamily="34" charset="0"/>
              </a:rPr>
              <a:t>：市场分析</a:t>
            </a:r>
            <a:endParaRPr lang="zh-CN" altLang="en-US" sz="1600" b="1">
              <a:solidFill>
                <a:schemeClr val="tx1"/>
              </a:solidFill>
              <a:cs typeface="Arial" panose="020B0604020202020204" pitchFamily="34" charset="0"/>
            </a:endParaRPr>
          </a:p>
          <a:p>
            <a:pPr lvl="0" algn="l">
              <a:lnSpc>
                <a:spcPct val="150000"/>
              </a:lnSpc>
            </a:pPr>
            <a:r>
              <a:rPr lang="en-US" altLang="zh-CN" sz="1600" b="1">
                <a:solidFill>
                  <a:schemeClr val="tx1"/>
                </a:solidFill>
                <a:cs typeface="Arial" panose="020B0604020202020204" pitchFamily="34" charset="0"/>
              </a:rPr>
              <a:t>what</a:t>
            </a:r>
            <a:r>
              <a:rPr lang="zh-CN" altLang="en-US" sz="1600" b="1">
                <a:solidFill>
                  <a:schemeClr val="tx1"/>
                </a:solidFill>
                <a:cs typeface="Arial" panose="020B0604020202020204" pitchFamily="34" charset="0"/>
              </a:rPr>
              <a:t>：主营产品或服务</a:t>
            </a:r>
            <a:endParaRPr lang="zh-CN" altLang="en-US" sz="1600" b="1">
              <a:solidFill>
                <a:schemeClr val="tx1"/>
              </a:solidFill>
              <a:cs typeface="Arial" panose="020B0604020202020204" pitchFamily="34" charset="0"/>
            </a:endParaRPr>
          </a:p>
          <a:p>
            <a:pPr lvl="0" algn="l">
              <a:lnSpc>
                <a:spcPct val="150000"/>
              </a:lnSpc>
            </a:pPr>
            <a:r>
              <a:rPr lang="en-US" altLang="zh-CN" sz="1600" b="1">
                <a:solidFill>
                  <a:schemeClr val="tx1"/>
                </a:solidFill>
                <a:cs typeface="Arial" panose="020B0604020202020204" pitchFamily="34" charset="0"/>
              </a:rPr>
              <a:t>how</a:t>
            </a:r>
            <a:r>
              <a:rPr lang="zh-CN" altLang="en-US" sz="1600" b="1">
                <a:solidFill>
                  <a:schemeClr val="tx1"/>
                </a:solidFill>
                <a:cs typeface="Arial" panose="020B0604020202020204" pitchFamily="34" charset="0"/>
              </a:rPr>
              <a:t>：商业</a:t>
            </a:r>
            <a:r>
              <a:rPr lang="en-US" altLang="zh-CN" sz="1600" b="1">
                <a:solidFill>
                  <a:schemeClr val="tx1"/>
                </a:solidFill>
                <a:cs typeface="Arial" panose="020B0604020202020204" pitchFamily="34" charset="0"/>
              </a:rPr>
              <a:t>/</a:t>
            </a:r>
            <a:r>
              <a:rPr lang="zh-CN" altLang="en-US" sz="1600" b="1">
                <a:solidFill>
                  <a:schemeClr val="tx1"/>
                </a:solidFill>
                <a:cs typeface="Arial" panose="020B0604020202020204" pitchFamily="34" charset="0"/>
              </a:rPr>
              <a:t>运营模式、</a:t>
            </a:r>
            <a:endParaRPr lang="zh-CN" altLang="en-US" sz="1600" b="1">
              <a:solidFill>
                <a:schemeClr val="tx1"/>
              </a:solidFill>
              <a:cs typeface="Arial" panose="020B0604020202020204" pitchFamily="34" charset="0"/>
            </a:endParaRPr>
          </a:p>
          <a:p>
            <a:pPr lvl="0" algn="l">
              <a:lnSpc>
                <a:spcPct val="150000"/>
              </a:lnSpc>
            </a:pPr>
            <a:r>
              <a:rPr lang="zh-CN" altLang="en-US" sz="1600" b="1">
                <a:solidFill>
                  <a:schemeClr val="tx1"/>
                </a:solidFill>
                <a:cs typeface="Arial" panose="020B0604020202020204" pitchFamily="34" charset="0"/>
              </a:rPr>
              <a:t>            创新优势</a:t>
            </a:r>
            <a:endParaRPr lang="zh-CN" altLang="en-US" sz="1600" b="1">
              <a:solidFill>
                <a:schemeClr val="tx1"/>
              </a:solidFill>
              <a:cs typeface="Arial" panose="020B0604020202020204" pitchFamily="34" charset="0"/>
            </a:endParaRPr>
          </a:p>
          <a:p>
            <a:pPr lvl="0" algn="l">
              <a:lnSpc>
                <a:spcPct val="150000"/>
              </a:lnSpc>
            </a:pPr>
            <a:r>
              <a:rPr lang="en-US" altLang="zh-CN" sz="1600" b="1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how much</a:t>
            </a:r>
            <a:r>
              <a:rPr lang="zh-CN" altLang="en-US" sz="1600" b="1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：成本利润分析</a:t>
            </a:r>
            <a:endParaRPr lang="zh-CN" altLang="en-US" sz="1600" b="1">
              <a:solidFill>
                <a:schemeClr val="tx1"/>
              </a:solidFill>
              <a:cs typeface="Arial" panose="020B0604020202020204" pitchFamily="34" charset="0"/>
            </a:endParaRPr>
          </a:p>
          <a:p>
            <a:pPr lvl="0" algn="l">
              <a:lnSpc>
                <a:spcPct val="150000"/>
              </a:lnSpc>
            </a:pPr>
            <a:r>
              <a:rPr lang="en-US" altLang="zh-CN" sz="1600" b="1">
                <a:solidFill>
                  <a:schemeClr val="tx1"/>
                </a:solidFill>
                <a:cs typeface="Arial" panose="020B0604020202020204" pitchFamily="34" charset="0"/>
              </a:rPr>
              <a:t>who</a:t>
            </a:r>
            <a:r>
              <a:rPr lang="zh-CN" altLang="en-US" sz="1600" b="1">
                <a:solidFill>
                  <a:schemeClr val="tx1"/>
                </a:solidFill>
                <a:cs typeface="Arial" panose="020B0604020202020204" pitchFamily="34" charset="0"/>
              </a:rPr>
              <a:t>：团队</a:t>
            </a:r>
            <a:r>
              <a:rPr lang="en-US" altLang="zh-CN" sz="1600" b="1">
                <a:solidFill>
                  <a:schemeClr val="tx1"/>
                </a:solidFill>
                <a:cs typeface="Arial" panose="020B0604020202020204" pitchFamily="34" charset="0"/>
              </a:rPr>
              <a:t>/</a:t>
            </a:r>
            <a:r>
              <a:rPr lang="zh-CN" altLang="en-US" sz="1600" b="1">
                <a:solidFill>
                  <a:schemeClr val="tx1"/>
                </a:solidFill>
                <a:cs typeface="Arial" panose="020B0604020202020204" pitchFamily="34" charset="0"/>
              </a:rPr>
              <a:t>顾问</a:t>
            </a:r>
            <a:endParaRPr lang="zh-CN" altLang="en-US" sz="1600" b="1">
              <a:solidFill>
                <a:schemeClr val="tx1"/>
              </a:solidFill>
              <a:cs typeface="Arial" panose="020B0604020202020204" pitchFamily="34" charset="0"/>
            </a:endParaRPr>
          </a:p>
          <a:p>
            <a:pPr lvl="0" algn="l">
              <a:lnSpc>
                <a:spcPct val="150000"/>
              </a:lnSpc>
            </a:pPr>
            <a:r>
              <a:rPr lang="en-US" altLang="zh-CN" sz="1600" b="1">
                <a:solidFill>
                  <a:schemeClr val="tx1"/>
                </a:solidFill>
                <a:cs typeface="Arial" panose="020B0604020202020204" pitchFamily="34" charset="0"/>
              </a:rPr>
              <a:t>which</a:t>
            </a:r>
            <a:r>
              <a:rPr lang="zh-CN" altLang="en-US" sz="1600" b="1">
                <a:solidFill>
                  <a:schemeClr val="tx1"/>
                </a:solidFill>
                <a:cs typeface="Arial" panose="020B0604020202020204" pitchFamily="34" charset="0"/>
              </a:rPr>
              <a:t>：做到了哪一步</a:t>
            </a:r>
            <a:r>
              <a:rPr lang="en-US" altLang="zh-CN" sz="1600" b="1">
                <a:solidFill>
                  <a:schemeClr val="tx1"/>
                </a:solidFill>
                <a:cs typeface="Arial" panose="020B0604020202020204" pitchFamily="34" charset="0"/>
              </a:rPr>
              <a:t>/</a:t>
            </a:r>
            <a:r>
              <a:rPr lang="zh-CN" altLang="en-US" sz="1600" b="1">
                <a:solidFill>
                  <a:schemeClr val="tx1"/>
                </a:solidFill>
                <a:cs typeface="Arial" panose="020B0604020202020204" pitchFamily="34" charset="0"/>
              </a:rPr>
              <a:t>业绩</a:t>
            </a:r>
            <a:endParaRPr lang="zh-CN" altLang="en-US" sz="1600" b="1">
              <a:solidFill>
                <a:schemeClr val="tx1"/>
              </a:solidFill>
              <a:cs typeface="Arial" panose="020B0604020202020204" pitchFamily="34" charset="0"/>
            </a:endParaRPr>
          </a:p>
          <a:p>
            <a:pPr lvl="0" algn="l">
              <a:lnSpc>
                <a:spcPct val="150000"/>
              </a:lnSpc>
            </a:pPr>
            <a:r>
              <a:rPr lang="en-US" altLang="zh-CN" sz="1600" b="1">
                <a:solidFill>
                  <a:schemeClr val="tx1"/>
                </a:solidFill>
                <a:cs typeface="Arial" panose="020B0604020202020204" pitchFamily="34" charset="0"/>
              </a:rPr>
              <a:t>when</a:t>
            </a:r>
            <a:r>
              <a:rPr lang="zh-CN" altLang="en-US" sz="1600" b="1">
                <a:solidFill>
                  <a:schemeClr val="tx1"/>
                </a:solidFill>
                <a:cs typeface="Arial" panose="020B0604020202020204" pitchFamily="34" charset="0"/>
              </a:rPr>
              <a:t>：发展规划</a:t>
            </a:r>
            <a:r>
              <a:rPr lang="en-US" altLang="zh-CN" sz="1600" b="1">
                <a:solidFill>
                  <a:schemeClr val="tx1"/>
                </a:solidFill>
                <a:cs typeface="Arial" panose="020B0604020202020204" pitchFamily="34" charset="0"/>
              </a:rPr>
              <a:t>/</a:t>
            </a:r>
            <a:r>
              <a:rPr lang="zh-CN" altLang="en-US" sz="1600" b="1">
                <a:solidFill>
                  <a:schemeClr val="tx1"/>
                </a:solidFill>
                <a:cs typeface="Arial" panose="020B0604020202020204" pitchFamily="34" charset="0"/>
              </a:rPr>
              <a:t>前景预测</a:t>
            </a:r>
            <a:endParaRPr lang="zh-CN" altLang="en-US" sz="1600" b="1">
              <a:solidFill>
                <a:schemeClr val="tx1"/>
              </a:solidFill>
              <a:cs typeface="Arial" panose="020B0604020202020204" pitchFamily="34" charset="0"/>
            </a:endParaRPr>
          </a:p>
          <a:p>
            <a:pPr lvl="0" algn="l">
              <a:lnSpc>
                <a:spcPct val="150000"/>
              </a:lnSpc>
            </a:pPr>
            <a:r>
              <a:rPr lang="zh-CN" altLang="en-US" sz="1600" b="1">
                <a:solidFill>
                  <a:schemeClr val="tx1"/>
                </a:solidFill>
                <a:cs typeface="Arial" panose="020B0604020202020204" pitchFamily="34" charset="0"/>
              </a:rPr>
              <a:t>              融资计划</a:t>
            </a:r>
            <a:endParaRPr lang="zh-CN" altLang="en-US" sz="1600" b="1">
              <a:solidFill>
                <a:schemeClr val="tx1"/>
              </a:solidFill>
              <a:cs typeface="Arial" panose="020B0604020202020204" pitchFamily="34" charset="0"/>
            </a:endParaRPr>
          </a:p>
          <a:p>
            <a:pPr lvl="0" algn="l">
              <a:lnSpc>
                <a:spcPct val="150000"/>
              </a:lnSpc>
            </a:pPr>
            <a:endParaRPr lang="zh-CN" altLang="en-US" sz="1600" b="1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sh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5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矩形 221188"/>
          <p:cNvSpPr/>
          <p:nvPr/>
        </p:nvSpPr>
        <p:spPr>
          <a:xfrm>
            <a:off x="3296920" y="107315"/>
            <a:ext cx="5686425" cy="57912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p>
            <a:pPr lvl="0" eaLnBrk="1" hangingPunct="1"/>
            <a:r>
              <a:rPr lang="zh-CN" altLang="en-US" sz="3200" b="1" dirty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规范化商业计划书的一般制式</a:t>
            </a:r>
            <a:endParaRPr lang="zh-CN" altLang="en-US" sz="3200" b="1" dirty="0">
              <a:solidFill>
                <a:schemeClr val="tx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grpSp>
        <p:nvGrpSpPr>
          <p:cNvPr id="33795" name="组合 2"/>
          <p:cNvGrpSpPr/>
          <p:nvPr/>
        </p:nvGrpSpPr>
        <p:grpSpPr>
          <a:xfrm>
            <a:off x="1044258" y="495935"/>
            <a:ext cx="1510982" cy="4210050"/>
            <a:chOff x="501650" y="1166813"/>
            <a:chExt cx="1510983" cy="4210050"/>
          </a:xfrm>
        </p:grpSpPr>
        <p:sp>
          <p:nvSpPr>
            <p:cNvPr id="13" name="MH_SubTitle_1"/>
            <p:cNvSpPr/>
            <p:nvPr>
              <p:custDataLst>
                <p:tags r:id="rId1"/>
              </p:custDataLst>
            </p:nvPr>
          </p:nvSpPr>
          <p:spPr bwMode="auto">
            <a:xfrm flipH="1">
              <a:off x="561658" y="1301750"/>
              <a:ext cx="1439862" cy="3740150"/>
            </a:xfrm>
            <a:custGeom>
              <a:avLst/>
              <a:gdLst>
                <a:gd name="connsiteX0" fmla="*/ 0 w 1079880"/>
                <a:gd name="connsiteY0" fmla="*/ 2762546 h 3739786"/>
                <a:gd name="connsiteX1" fmla="*/ 44068 w 1079880"/>
                <a:gd name="connsiteY1" fmla="*/ 2762546 h 3739786"/>
                <a:gd name="connsiteX2" fmla="*/ 44068 w 1079880"/>
                <a:gd name="connsiteY2" fmla="*/ 3688106 h 3739786"/>
                <a:gd name="connsiteX3" fmla="*/ 771229 w 1079880"/>
                <a:gd name="connsiteY3" fmla="*/ 3688106 h 3739786"/>
                <a:gd name="connsiteX4" fmla="*/ 771229 w 1079880"/>
                <a:gd name="connsiteY4" fmla="*/ 3739786 h 3739786"/>
                <a:gd name="connsiteX5" fmla="*/ 0 w 1079880"/>
                <a:gd name="connsiteY5" fmla="*/ 3739786 h 3739786"/>
                <a:gd name="connsiteX6" fmla="*/ 308650 w 1079880"/>
                <a:gd name="connsiteY6" fmla="*/ 0 h 3739786"/>
                <a:gd name="connsiteX7" fmla="*/ 1079880 w 1079880"/>
                <a:gd name="connsiteY7" fmla="*/ 0 h 3739786"/>
                <a:gd name="connsiteX8" fmla="*/ 1079880 w 1079880"/>
                <a:gd name="connsiteY8" fmla="*/ 977241 h 3739786"/>
                <a:gd name="connsiteX9" fmla="*/ 1035812 w 1079880"/>
                <a:gd name="connsiteY9" fmla="*/ 977241 h 3739786"/>
                <a:gd name="connsiteX10" fmla="*/ 1035812 w 1079880"/>
                <a:gd name="connsiteY10" fmla="*/ 51681 h 3739786"/>
                <a:gd name="connsiteX11" fmla="*/ 308650 w 1079880"/>
                <a:gd name="connsiteY11" fmla="*/ 51681 h 3739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79880" h="3739786">
                  <a:moveTo>
                    <a:pt x="0" y="2762546"/>
                  </a:moveTo>
                  <a:lnTo>
                    <a:pt x="44068" y="2762546"/>
                  </a:lnTo>
                  <a:lnTo>
                    <a:pt x="44068" y="3688106"/>
                  </a:lnTo>
                  <a:lnTo>
                    <a:pt x="771229" y="3688106"/>
                  </a:lnTo>
                  <a:lnTo>
                    <a:pt x="771229" y="3739786"/>
                  </a:lnTo>
                  <a:lnTo>
                    <a:pt x="0" y="3739786"/>
                  </a:lnTo>
                  <a:close/>
                  <a:moveTo>
                    <a:pt x="308650" y="0"/>
                  </a:moveTo>
                  <a:lnTo>
                    <a:pt x="1079880" y="0"/>
                  </a:lnTo>
                  <a:lnTo>
                    <a:pt x="1079880" y="977241"/>
                  </a:lnTo>
                  <a:lnTo>
                    <a:pt x="1035812" y="977241"/>
                  </a:lnTo>
                  <a:lnTo>
                    <a:pt x="1035812" y="51681"/>
                  </a:lnTo>
                  <a:lnTo>
                    <a:pt x="308650" y="51681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anchor="ctr"/>
            <a:p>
              <a:pPr marL="0" marR="0" lvl="0" indent="0" algn="ctr" defTabSz="914400" rtl="0" eaLnBrk="1" fontAlgn="base" latinLnBrk="0" hangingPunct="1">
                <a:lnSpc>
                  <a:spcPct val="200000"/>
                </a:lnSpc>
                <a:spcBef>
                  <a:spcPct val="100000"/>
                </a:spcBef>
                <a:spcAft>
                  <a:spcPct val="10000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规范的商业计划书</a:t>
              </a:r>
              <a:endParaRPr kumimoji="0" lang="zh-CN" altLang="en-US" sz="28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2" name="MH_Other_4"/>
            <p:cNvSpPr/>
            <p:nvPr>
              <p:custDataLst>
                <p:tags r:id="rId2"/>
              </p:custDataLst>
            </p:nvPr>
          </p:nvSpPr>
          <p:spPr bwMode="auto">
            <a:xfrm>
              <a:off x="501650" y="2609850"/>
              <a:ext cx="198438" cy="276701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lIns="0" tIns="0" rIns="0" bIns="0"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0" b="0" i="0" u="none" strike="noStrike" kern="1200" cap="none" spc="20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rPr>
                <a:t>DRAGON BOAT FESTIVAL</a:t>
              </a:r>
              <a:endParaRPr kumimoji="0" lang="en-US" altLang="zh-CN" sz="1000" b="0" i="0" u="none" strike="noStrike" kern="1200" cap="none" spc="20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细黑" panose="02010600040101010101" pitchFamily="2" charset="-122"/>
                <a:ea typeface="华文细黑" panose="02010600040101010101" pitchFamily="2" charset="-122"/>
                <a:cs typeface="+mn-cs"/>
              </a:endParaRPr>
            </a:p>
          </p:txBody>
        </p:sp>
        <p:sp>
          <p:nvSpPr>
            <p:cNvPr id="11" name="MH_Other_3"/>
            <p:cNvSpPr/>
            <p:nvPr>
              <p:custDataLst>
                <p:tags r:id="rId3"/>
              </p:custDataLst>
            </p:nvPr>
          </p:nvSpPr>
          <p:spPr bwMode="auto">
            <a:xfrm>
              <a:off x="1812608" y="1166813"/>
              <a:ext cx="200025" cy="2767012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lIns="0" tIns="0" rIns="0" bIns="0" anchor="ctr">
              <a:normAutofit/>
            </a:bodyPr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00" b="0" i="0" u="none" strike="noStrike" kern="1200" cap="none" spc="20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3796" name="流程图: 可选过程 221194"/>
          <p:cNvSpPr/>
          <p:nvPr/>
        </p:nvSpPr>
        <p:spPr>
          <a:xfrm>
            <a:off x="3549015" y="826135"/>
            <a:ext cx="2737485" cy="3879850"/>
          </a:xfrm>
          <a:prstGeom prst="flowChartAlternateProcess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lvl="0" eaLnBrk="1" hangingPunct="1">
              <a:lnSpc>
                <a:spcPct val="130000"/>
              </a:lnSpc>
            </a:pP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．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hlinkClick r:id="rId4" action="ppaction://hlinkfile"/>
              </a:rPr>
              <a:t>封面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en-US" altLang="zh-CN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 lvl="0" eaLnBrk="1" hangingPunct="1">
              <a:lnSpc>
                <a:spcPct val="130000"/>
              </a:lnSpc>
            </a:pPr>
            <a:r>
              <a:rPr lang="en-US" altLang="zh-CN" dirty="0" smtClean="0"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．摘要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  <a:p>
            <a:pPr lvl="0" eaLnBrk="1" hangingPunct="1">
              <a:lnSpc>
                <a:spcPct val="130000"/>
              </a:lnSpc>
            </a:pP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</a:rPr>
              <a:t>3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．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hlinkClick r:id="rId5" action="ppaction://hlinkfile"/>
              </a:rPr>
              <a:t>目录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  <a:p>
            <a:pPr lvl="0" eaLnBrk="1" hangingPunct="1">
              <a:lnSpc>
                <a:spcPct val="130000"/>
              </a:lnSpc>
            </a:pP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</a:rPr>
              <a:t>4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．行业、客户和竞争者分析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  <a:p>
            <a:pPr lvl="0" eaLnBrk="1" hangingPunct="1">
              <a:lnSpc>
                <a:spcPct val="130000"/>
              </a:lnSpc>
            </a:pP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</a:rPr>
              <a:t>5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．公司和产品介绍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  <a:p>
            <a:pPr lvl="0" eaLnBrk="1" hangingPunct="1">
              <a:lnSpc>
                <a:spcPct val="130000"/>
              </a:lnSpc>
            </a:pP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</a:rPr>
              <a:t>6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．营销计划书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  <a:p>
            <a:pPr lvl="0" eaLnBrk="1" hangingPunct="1">
              <a:lnSpc>
                <a:spcPct val="130000"/>
              </a:lnSpc>
            </a:pP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</a:rPr>
              <a:t>7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．营运计划书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  <a:p>
            <a:pPr lvl="0" eaLnBrk="1" hangingPunct="1">
              <a:lnSpc>
                <a:spcPct val="130000"/>
              </a:lnSpc>
            </a:pP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</a:rPr>
              <a:t>8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．发展计划书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  <a:p>
            <a:pPr lvl="0" eaLnBrk="1" hangingPunct="1">
              <a:lnSpc>
                <a:spcPct val="130000"/>
              </a:lnSpc>
            </a:pP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</a:rPr>
              <a:t>9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．团队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  <a:p>
            <a:pPr lvl="0" eaLnBrk="1" hangingPunct="1">
              <a:lnSpc>
                <a:spcPct val="130000"/>
              </a:lnSpc>
            </a:pP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</a:rPr>
              <a:t>10.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重大风险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  <a:p>
            <a:pPr lvl="0" eaLnBrk="1" hangingPunct="1">
              <a:lnSpc>
                <a:spcPct val="130000"/>
              </a:lnSpc>
            </a:pP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</a:rPr>
              <a:t>11.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投资邀约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  <a:p>
            <a:pPr lvl="0" eaLnBrk="1" hangingPunct="1">
              <a:lnSpc>
                <a:spcPct val="130000"/>
              </a:lnSpc>
            </a:pP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</a:rPr>
              <a:t>12.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财务计划书 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  <a:p>
            <a:pPr lvl="0" eaLnBrk="1" hangingPunct="1">
              <a:lnSpc>
                <a:spcPct val="130000"/>
              </a:lnSpc>
            </a:pP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</a:rPr>
              <a:t>13.</a:t>
            </a:r>
            <a:r>
              <a:rPr lang="zh-CN" altLang="en-US" sz="2000" b="1" dirty="0">
                <a:solidFill>
                  <a:srgbClr val="C51729"/>
                </a:solidFill>
                <a:latin typeface="微软雅黑" panose="020B0503020204020204" charset="-122"/>
                <a:ea typeface="微软雅黑" panose="020B0503020204020204" charset="-122"/>
              </a:rPr>
              <a:t>附件</a:t>
            </a:r>
            <a:r>
              <a:rPr lang="en-US" altLang="zh-CN" sz="2000" b="1" dirty="0">
                <a:solidFill>
                  <a:srgbClr val="C51729"/>
                </a:solidFill>
                <a:latin typeface="微软雅黑" panose="020B0503020204020204" charset="-122"/>
                <a:ea typeface="微软雅黑" panose="020B0503020204020204" charset="-122"/>
              </a:rPr>
              <a:t>—</a:t>
            </a:r>
            <a:r>
              <a:rPr lang="zh-CN" altLang="en-US" sz="2000" b="1" dirty="0">
                <a:solidFill>
                  <a:srgbClr val="C51729"/>
                </a:solidFill>
                <a:latin typeface="微软雅黑" panose="020B0503020204020204" charset="-122"/>
                <a:ea typeface="微软雅黑" panose="020B0503020204020204" charset="-122"/>
              </a:rPr>
              <a:t>自证材料</a:t>
            </a:r>
            <a:endParaRPr lang="zh-CN" altLang="en-US" sz="2000" b="1" dirty="0">
              <a:solidFill>
                <a:srgbClr val="C5172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6386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65925" y="1628775"/>
            <a:ext cx="2626360" cy="2611755"/>
          </a:xfrm>
          <a:prstGeom prst="rect">
            <a:avLst/>
          </a:prstGeom>
          <a:noFill/>
          <a:ln w="9525">
            <a:noFill/>
            <a:miter/>
          </a:ln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4" name="标题 1"/>
          <p:cNvSpPr>
            <a:spLocks noGrp="1"/>
          </p:cNvSpPr>
          <p:nvPr>
            <p:ph type="title"/>
          </p:nvPr>
        </p:nvSpPr>
        <p:spPr>
          <a:xfrm>
            <a:off x="3022708" y="656272"/>
            <a:ext cx="3816242" cy="327530"/>
          </a:xfrm>
        </p:spPr>
        <p:txBody>
          <a:bodyPr/>
          <a:p>
            <a:r>
              <a:rPr lang="zh-CN" altLang="en-US" sz="18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关于市场痛点分析</a:t>
            </a:r>
            <a:endParaRPr lang="zh-CN" altLang="en-US" sz="18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sym typeface="+mn-ea"/>
            </a:endParaRPr>
          </a:p>
        </p:txBody>
      </p:sp>
      <p:sp>
        <p:nvSpPr>
          <p:cNvPr id="1048675" name="矩形 2"/>
          <p:cNvSpPr/>
          <p:nvPr/>
        </p:nvSpPr>
        <p:spPr>
          <a:xfrm>
            <a:off x="450850" y="1292225"/>
            <a:ext cx="3957320" cy="3091815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20000"/>
              </a:lnSpc>
            </a:pPr>
            <a:r>
              <a:rPr lang="en-US" altLang="zh-CN" sz="16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      </a:t>
            </a:r>
            <a:r>
              <a:rPr lang="zh-CN" altLang="en-US" sz="16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市场需求分析，市场规模及增长趋势，在目前的市场背景下，发现了一个什么样的痛点</a:t>
            </a:r>
            <a:r>
              <a:rPr lang="en-US" altLang="zh-CN" sz="16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……</a:t>
            </a:r>
            <a:endParaRPr lang="en-US" altLang="zh-CN" sz="16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20000"/>
              </a:lnSpc>
            </a:pPr>
            <a:endParaRPr lang="en-US" altLang="zh-CN" sz="16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建议：</a:t>
            </a:r>
            <a:endParaRPr lang="zh-CN" altLang="en-US" sz="16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  <a:p>
            <a:pPr latinLnBrk="1"/>
            <a:r>
              <a:rPr lang="zh-CN" altLang="en-US" sz="16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        多用数据、案例说明，准确定位细分市场和客户群体，</a:t>
            </a:r>
            <a:r>
              <a:rPr lang="zh-CN" altLang="en-US" sz="16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不要聊故事，要展现对领域的深入理解，最痛的痛点要和产品功能相对应。</a:t>
            </a:r>
            <a:endParaRPr lang="zh-CN" altLang="en-US" sz="1600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latinLnBrk="1"/>
            <a:endParaRPr lang="zh-CN" altLang="en-US" sz="16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20000"/>
              </a:lnSpc>
            </a:pPr>
            <a:endParaRPr lang="zh-CN" altLang="en-US" sz="16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58" name="组合 17"/>
          <p:cNvGrpSpPr/>
          <p:nvPr/>
        </p:nvGrpSpPr>
        <p:grpSpPr>
          <a:xfrm>
            <a:off x="4507230" y="1533525"/>
            <a:ext cx="4264025" cy="2590165"/>
            <a:chOff x="2206625" y="2124075"/>
            <a:chExt cx="7980320" cy="4184651"/>
          </a:xfrm>
        </p:grpSpPr>
        <p:pic>
          <p:nvPicPr>
            <p:cNvPr id="2097155" name="图表 3"/>
            <p:cNvPicPr>
              <a:picLocks noChangeArrowheads="1"/>
            </p:cNvPicPr>
            <p:nvPr/>
          </p:nvPicPr>
          <p:blipFill>
            <a:blip r:embed="rId1"/>
            <a:srcRect/>
            <a:stretch>
              <a:fillRect/>
            </a:stretch>
          </p:blipFill>
          <p:spPr bwMode="auto">
            <a:xfrm>
              <a:off x="2220913" y="2222501"/>
              <a:ext cx="7704137" cy="40862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48676" name="椭圆 5"/>
            <p:cNvSpPr>
              <a:spLocks noChangeArrowheads="1"/>
            </p:cNvSpPr>
            <p:nvPr/>
          </p:nvSpPr>
          <p:spPr bwMode="auto">
            <a:xfrm rot="3442603">
              <a:off x="6397626" y="2624138"/>
              <a:ext cx="754062" cy="3344863"/>
            </a:xfrm>
            <a:prstGeom prst="ellipse">
              <a:avLst/>
            </a:prstGeom>
            <a:noFill/>
            <a:ln w="63500" cmpd="sng">
              <a:solidFill>
                <a:srgbClr val="FF0000"/>
              </a:solidFill>
              <a:rou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1050">
                <a:solidFill>
                  <a:srgbClr val="FFFFFF"/>
                </a:solidFill>
              </a:endParaRPr>
            </a:p>
          </p:txBody>
        </p:sp>
        <p:grpSp>
          <p:nvGrpSpPr>
            <p:cNvPr id="59" name="组合 13"/>
            <p:cNvGrpSpPr/>
            <p:nvPr/>
          </p:nvGrpSpPr>
          <p:grpSpPr bwMode="auto">
            <a:xfrm>
              <a:off x="4856163" y="3511551"/>
              <a:ext cx="1541462" cy="930493"/>
              <a:chOff x="0" y="0"/>
              <a:chExt cx="1656184" cy="1002412"/>
            </a:xfrm>
          </p:grpSpPr>
          <p:sp>
            <p:nvSpPr>
              <p:cNvPr id="1048677" name="直接连接符 7"/>
              <p:cNvSpPr>
                <a:spLocks noChangeShapeType="1"/>
              </p:cNvSpPr>
              <p:nvPr/>
            </p:nvSpPr>
            <p:spPr bwMode="auto">
              <a:xfrm flipH="1" flipV="1">
                <a:off x="917809" y="337070"/>
                <a:ext cx="738375" cy="273472"/>
              </a:xfrm>
              <a:prstGeom prst="line">
                <a:avLst/>
              </a:prstGeom>
              <a:noFill/>
              <a:ln w="50800" cmpd="sng">
                <a:solidFill>
                  <a:srgbClr val="FF0000"/>
                </a:solidFill>
                <a:round/>
              </a:ln>
            </p:spPr>
            <p:txBody>
              <a:bodyPr/>
              <a:p>
                <a:endParaRPr lang="zh-CN" altLang="en-US" sz="1050"/>
              </a:p>
            </p:txBody>
          </p:sp>
          <p:sp>
            <p:nvSpPr>
              <p:cNvPr id="1048678" name="TextBox 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200151" cy="10024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en-US" sz="1050" b="1">
                    <a:solidFill>
                      <a:srgbClr val="FF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  <a:sym typeface="黑体" panose="02010609060101010101" pitchFamily="49" charset="-122"/>
                  </a:rPr>
                  <a:t>出口快速发展期</a:t>
                </a:r>
                <a:endParaRPr lang="zh-CN" altLang="en-US" sz="1050"/>
              </a:p>
            </p:txBody>
          </p:sp>
        </p:grpSp>
        <p:grpSp>
          <p:nvGrpSpPr>
            <p:cNvPr id="60" name="组合 14"/>
            <p:cNvGrpSpPr/>
            <p:nvPr/>
          </p:nvGrpSpPr>
          <p:grpSpPr bwMode="auto">
            <a:xfrm>
              <a:off x="8029576" y="3821381"/>
              <a:ext cx="2157369" cy="1433239"/>
              <a:chOff x="1" y="291865"/>
              <a:chExt cx="2316188" cy="1539439"/>
            </a:xfrm>
          </p:grpSpPr>
          <p:sp>
            <p:nvSpPr>
              <p:cNvPr id="1048679" name="椭圆 10"/>
              <p:cNvSpPr>
                <a:spLocks noChangeArrowheads="1"/>
              </p:cNvSpPr>
              <p:nvPr/>
            </p:nvSpPr>
            <p:spPr bwMode="auto">
              <a:xfrm rot="4735531">
                <a:off x="601650" y="529942"/>
                <a:ext cx="699712" cy="1903011"/>
              </a:xfrm>
              <a:prstGeom prst="ellipse">
                <a:avLst/>
              </a:prstGeom>
              <a:noFill/>
              <a:ln w="63500" cmpd="sng">
                <a:solidFill>
                  <a:srgbClr val="FF0000"/>
                </a:solidFill>
                <a:round/>
              </a:ln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en-US" sz="105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8680" name="直接连接符 11"/>
              <p:cNvSpPr>
                <a:spLocks noChangeShapeType="1"/>
              </p:cNvSpPr>
              <p:nvPr/>
            </p:nvSpPr>
            <p:spPr bwMode="auto">
              <a:xfrm flipV="1">
                <a:off x="1058640" y="815852"/>
                <a:ext cx="93642" cy="261798"/>
              </a:xfrm>
              <a:prstGeom prst="line">
                <a:avLst/>
              </a:prstGeom>
              <a:noFill/>
              <a:ln w="50800" cmpd="sng">
                <a:solidFill>
                  <a:srgbClr val="FF0000"/>
                </a:solidFill>
                <a:round/>
              </a:ln>
            </p:spPr>
            <p:txBody>
              <a:bodyPr/>
              <a:p>
                <a:endParaRPr lang="zh-CN" altLang="en-US" sz="1050"/>
              </a:p>
            </p:txBody>
          </p:sp>
          <p:sp>
            <p:nvSpPr>
              <p:cNvPr id="1048681" name="TextBox 13"/>
              <p:cNvSpPr>
                <a:spLocks noChangeArrowheads="1"/>
              </p:cNvSpPr>
              <p:nvPr/>
            </p:nvSpPr>
            <p:spPr bwMode="auto">
              <a:xfrm>
                <a:off x="19479" y="291865"/>
                <a:ext cx="2296710" cy="4385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en-US" sz="1050" b="1" dirty="0">
                    <a:solidFill>
                      <a:srgbClr val="FF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  <a:sym typeface="黑体" panose="02010609060101010101" pitchFamily="49" charset="-122"/>
                  </a:rPr>
                  <a:t>居民消费蓄势期</a:t>
                </a:r>
                <a:endParaRPr lang="zh-CN" altLang="en-US" sz="1050" dirty="0"/>
              </a:p>
            </p:txBody>
          </p:sp>
        </p:grpSp>
        <p:sp>
          <p:nvSpPr>
            <p:cNvPr id="1048682" name="矩形 18"/>
            <p:cNvSpPr>
              <a:spLocks noChangeArrowheads="1"/>
            </p:cNvSpPr>
            <p:nvPr/>
          </p:nvSpPr>
          <p:spPr bwMode="auto">
            <a:xfrm>
              <a:off x="2206625" y="2124075"/>
              <a:ext cx="1101573" cy="40830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None/>
              </a:pPr>
              <a:r>
                <a:rPr lang="zh-CN" altLang="en-US" sz="1050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例如：</a:t>
              </a:r>
              <a:endParaRPr lang="zh-CN" altLang="en-US" sz="105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6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6" name="标题 9"/>
          <p:cNvSpPr>
            <a:spLocks noGrp="1"/>
          </p:cNvSpPr>
          <p:nvPr>
            <p:ph type="title"/>
          </p:nvPr>
        </p:nvSpPr>
        <p:spPr>
          <a:xfrm>
            <a:off x="2471738" y="453985"/>
            <a:ext cx="3919537" cy="355983"/>
          </a:xfrm>
        </p:spPr>
        <p:txBody>
          <a:bodyPr/>
          <a:p>
            <a:r>
              <a:rPr lang="zh-CN" altLang="en-US" sz="1800" b="1" dirty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关于主营产品或服务</a:t>
            </a:r>
            <a:endParaRPr lang="zh-CN" altLang="en-US" sz="1800" b="1" dirty="0"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48687" name="Rectangle 5"/>
          <p:cNvSpPr>
            <a:spLocks noChangeArrowheads="1"/>
          </p:cNvSpPr>
          <p:nvPr/>
        </p:nvSpPr>
        <p:spPr bwMode="auto">
          <a:xfrm>
            <a:off x="589280" y="810260"/>
            <a:ext cx="7077710" cy="284353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 2" panose="05020102010507070707" pitchFamily="18" charset="2"/>
              <a:buNone/>
            </a:pPr>
            <a:endParaRPr lang="zh-CN" altLang="en-US" b="1"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  <a:p>
            <a:pPr eaLnBrk="1" hangingPunct="1">
              <a:lnSpc>
                <a:spcPct val="110000"/>
              </a:lnSpc>
            </a:pPr>
            <a:r>
              <a:rPr lang="zh-CN" altLang="en-US" sz="16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产品/服务描述：外形、功能、结构、特性、施工工艺、</a:t>
            </a:r>
            <a:r>
              <a:rPr lang="zh-CN" altLang="en-US" sz="1600"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技术水平</a:t>
            </a:r>
            <a:r>
              <a:rPr lang="zh-CN" altLang="en-US" sz="16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、产品的新颖性、</a:t>
            </a:r>
            <a:r>
              <a:rPr lang="zh-CN" altLang="en-US" sz="1600"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先进性和独特性、知识</a:t>
            </a:r>
            <a:r>
              <a:rPr lang="zh-CN" altLang="en-US" sz="1600"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产权、查新报告、成果评价报告</a:t>
            </a:r>
            <a:r>
              <a:rPr lang="zh-CN" altLang="en-US" sz="16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等</a:t>
            </a:r>
            <a:endParaRPr lang="zh-CN" altLang="en-US" sz="16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  <a:p>
            <a:pPr eaLnBrk="1" hangingPunct="1">
              <a:lnSpc>
                <a:spcPct val="110000"/>
              </a:lnSpc>
              <a:spcBef>
                <a:spcPct val="20000"/>
              </a:spcBef>
              <a:buClr>
                <a:schemeClr val="tx2"/>
              </a:buClr>
              <a:buSzPct val="70000"/>
            </a:pPr>
            <a:r>
              <a:rPr lang="zh-CN" altLang="en-US" sz="16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产品/服务的开发计划</a:t>
            </a:r>
            <a:r>
              <a:rPr lang="zh-CN" altLang="en-US" sz="16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：生产策略，行业特点、竞争焦点、主要的技术指标和关键技术说明、检测报告等</a:t>
            </a:r>
            <a:endParaRPr lang="zh-CN" altLang="en-US" sz="16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  <a:p>
            <a:pPr eaLnBrk="1" hangingPunct="1">
              <a:lnSpc>
                <a:spcPct val="11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 2" panose="05020102010507070707" pitchFamily="18" charset="2"/>
              <a:buNone/>
            </a:pP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针对市场需求及</a:t>
            </a:r>
            <a:r>
              <a:rPr lang="zh-CN" altLang="en-US" sz="24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痛点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，</a:t>
            </a:r>
            <a:endParaRPr lang="zh-CN" altLang="en-US" sz="2400" b="1"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  <a:p>
            <a:pPr eaLnBrk="1" hangingPunct="1">
              <a:lnSpc>
                <a:spcPct val="11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 2" panose="05020102010507070707" pitchFamily="18" charset="2"/>
              <a:buNone/>
            </a:pP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你提供了什么</a:t>
            </a:r>
            <a:r>
              <a:rPr lang="zh-CN" altLang="en-US" sz="24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独创性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的解决方案？特殊行业或领域</a:t>
            </a:r>
            <a:r>
              <a:rPr lang="zh-CN" altLang="en-US" sz="24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如何进入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？</a:t>
            </a:r>
            <a:endParaRPr lang="zh-CN" altLang="en-US" sz="2400" b="1"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 2" panose="05020102010507070707" pitchFamily="18" charset="2"/>
              <a:buNone/>
            </a:pPr>
            <a:endParaRPr lang="zh-CN" altLang="en-US" sz="1600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 2" panose="05020102010507070707" pitchFamily="18" charset="2"/>
              <a:buNone/>
            </a:pPr>
            <a:r>
              <a:rPr lang="zh-CN" altLang="en-US" sz="16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建议：</a:t>
            </a:r>
            <a:endParaRPr lang="zh-CN" altLang="en-US" sz="1600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latinLnBrk="1"/>
            <a:r>
              <a:rPr lang="zh-CN" altLang="en-US" sz="16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以文字的形式将核心功能阐述清楚，产品图片、视频展示，将产品最有用的一个核心功能展示出来就好。可以做出事物模型。</a:t>
            </a:r>
            <a:endParaRPr lang="zh-CN" altLang="en-US" sz="16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 2" panose="05020102010507070707" pitchFamily="18" charset="2"/>
              <a:buNone/>
            </a:pPr>
            <a:r>
              <a:rPr lang="zh-CN" altLang="en-US" sz="16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        提供一些产品/服务应用场景的具体例子。</a:t>
            </a:r>
            <a:endParaRPr lang="zh-CN" altLang="en-US" sz="16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1" name="标题 1"/>
          <p:cNvSpPr>
            <a:spLocks noGrp="1"/>
          </p:cNvSpPr>
          <p:nvPr>
            <p:ph type="title"/>
          </p:nvPr>
        </p:nvSpPr>
        <p:spPr>
          <a:xfrm>
            <a:off x="3666490" y="338455"/>
            <a:ext cx="3769360" cy="356235"/>
          </a:xfrm>
        </p:spPr>
        <p:txBody>
          <a:bodyPr/>
          <a:p>
            <a:r>
              <a:rPr lang="zh-CN" altLang="en-US" sz="1800" b="1" dirty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关于商业模式</a:t>
            </a:r>
            <a:endParaRPr lang="zh-CN" altLang="en-US" sz="1800" b="1" dirty="0"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grpSp>
        <p:nvGrpSpPr>
          <p:cNvPr id="67" name="组合 3"/>
          <p:cNvGrpSpPr/>
          <p:nvPr/>
        </p:nvGrpSpPr>
        <p:grpSpPr>
          <a:xfrm>
            <a:off x="2009775" y="774065"/>
            <a:ext cx="5144135" cy="3515360"/>
            <a:chOff x="2135189" y="836613"/>
            <a:chExt cx="7921625" cy="5121275"/>
          </a:xfrm>
          <a:solidFill>
            <a:srgbClr val="C51729"/>
          </a:solidFill>
        </p:grpSpPr>
        <p:sp>
          <p:nvSpPr>
            <p:cNvPr id="1048692" name="等腰三角形 10"/>
            <p:cNvSpPr>
              <a:spLocks noChangeArrowheads="1"/>
            </p:cNvSpPr>
            <p:nvPr/>
          </p:nvSpPr>
          <p:spPr bwMode="auto">
            <a:xfrm>
              <a:off x="2711450" y="836613"/>
              <a:ext cx="6738938" cy="4914900"/>
            </a:xfrm>
            <a:prstGeom prst="triangle">
              <a:avLst>
                <a:gd name="adj" fmla="val 50000"/>
              </a:avLst>
            </a:prstGeom>
            <a:solidFill>
              <a:srgbClr val="00B050"/>
            </a:solidFill>
            <a:ln w="25400" cmpd="sng">
              <a:solidFill>
                <a:schemeClr val="bg1"/>
              </a:solidFill>
              <a:miter lim="800000"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140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1048693" name="等腰三角形 11"/>
            <p:cNvSpPr>
              <a:spLocks noChangeArrowheads="1"/>
            </p:cNvSpPr>
            <p:nvPr/>
          </p:nvSpPr>
          <p:spPr bwMode="auto">
            <a:xfrm>
              <a:off x="3333750" y="836614"/>
              <a:ext cx="5494338" cy="4008437"/>
            </a:xfrm>
            <a:prstGeom prst="triangle">
              <a:avLst>
                <a:gd name="adj" fmla="val 50000"/>
              </a:avLst>
            </a:prstGeom>
            <a:solidFill>
              <a:srgbClr val="00B050"/>
            </a:solidFill>
            <a:ln w="25400" cmpd="sng">
              <a:solidFill>
                <a:schemeClr val="bg1"/>
              </a:solidFill>
              <a:miter lim="800000"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1400">
                <a:latin typeface="华文细黑" panose="02010600040101010101" pitchFamily="2" charset="-122"/>
                <a:ea typeface="华文细黑" panose="02010600040101010101" pitchFamily="2" charset="-122"/>
                <a:sym typeface="华文细黑" panose="02010600040101010101" pitchFamily="2" charset="-122"/>
              </a:endParaRPr>
            </a:p>
            <a:p>
              <a:pPr algn="ctr" eaLnBrk="1" hangingPunct="1"/>
              <a:endParaRPr lang="zh-CN" altLang="en-US" sz="1400">
                <a:latin typeface="华文细黑" panose="02010600040101010101" pitchFamily="2" charset="-122"/>
                <a:ea typeface="华文细黑" panose="02010600040101010101" pitchFamily="2" charset="-122"/>
                <a:sym typeface="华文细黑" panose="02010600040101010101" pitchFamily="2" charset="-122"/>
              </a:endParaRPr>
            </a:p>
            <a:p>
              <a:pPr algn="ctr" eaLnBrk="1" hangingPunct="1"/>
              <a:endParaRPr lang="zh-CN" altLang="en-US" sz="1400">
                <a:latin typeface="华文细黑" panose="02010600040101010101" pitchFamily="2" charset="-122"/>
                <a:ea typeface="华文细黑" panose="02010600040101010101" pitchFamily="2" charset="-122"/>
                <a:sym typeface="华文细黑" panose="02010600040101010101" pitchFamily="2" charset="-122"/>
              </a:endParaRPr>
            </a:p>
          </p:txBody>
        </p:sp>
        <p:sp>
          <p:nvSpPr>
            <p:cNvPr id="1048694" name="矩形 12"/>
            <p:cNvSpPr>
              <a:spLocks noChangeArrowheads="1"/>
            </p:cNvSpPr>
            <p:nvPr/>
          </p:nvSpPr>
          <p:spPr bwMode="auto">
            <a:xfrm>
              <a:off x="4006851" y="3717926"/>
              <a:ext cx="4352925" cy="828675"/>
            </a:xfrm>
            <a:prstGeom prst="rect">
              <a:avLst/>
            </a:prstGeom>
            <a:noFill/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140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2.</a:t>
              </a:r>
              <a:r>
                <a:rPr lang="zh-CN" altLang="en-US" sz="140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如何推广你的产品？</a:t>
              </a:r>
              <a:endParaRPr lang="zh-CN" altLang="en-US" sz="1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1048695" name="等腰三角形 14"/>
            <p:cNvSpPr>
              <a:spLocks noChangeArrowheads="1"/>
            </p:cNvSpPr>
            <p:nvPr/>
          </p:nvSpPr>
          <p:spPr bwMode="auto">
            <a:xfrm>
              <a:off x="4233863" y="836614"/>
              <a:ext cx="3694112" cy="2695575"/>
            </a:xfrm>
            <a:prstGeom prst="triangle">
              <a:avLst>
                <a:gd name="adj" fmla="val 50000"/>
              </a:avLst>
            </a:prstGeom>
            <a:solidFill>
              <a:srgbClr val="00B050"/>
            </a:solidFill>
            <a:ln w="25400" cmpd="sng">
              <a:solidFill>
                <a:schemeClr val="bg1"/>
              </a:solidFill>
              <a:miter lim="800000"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1400">
                <a:latin typeface="华文细黑" panose="02010600040101010101" pitchFamily="2" charset="-122"/>
                <a:ea typeface="华文细黑" panose="02010600040101010101" pitchFamily="2" charset="-122"/>
                <a:sym typeface="华文细黑" panose="02010600040101010101" pitchFamily="2" charset="-122"/>
              </a:endParaRPr>
            </a:p>
          </p:txBody>
        </p:sp>
        <p:sp>
          <p:nvSpPr>
            <p:cNvPr id="1048696" name="等腰三角形 15"/>
            <p:cNvSpPr>
              <a:spLocks noChangeArrowheads="1"/>
            </p:cNvSpPr>
            <p:nvPr/>
          </p:nvSpPr>
          <p:spPr bwMode="auto">
            <a:xfrm>
              <a:off x="2135189" y="4292600"/>
              <a:ext cx="7921625" cy="1665288"/>
            </a:xfrm>
            <a:prstGeom prst="triangle">
              <a:avLst>
                <a:gd name="adj" fmla="val 50000"/>
              </a:avLst>
            </a:prstGeom>
            <a:noFill/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3.</a:t>
              </a:r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成本和利润空间</a:t>
              </a:r>
              <a:endParaRPr lang="en-US" altLang="zh-CN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  <a:p>
              <a:pPr algn="ctr" eaLnBrk="1" hangingPunct="1"/>
              <a:endPara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1048697" name="矩形 13"/>
            <p:cNvSpPr>
              <a:spLocks noChangeArrowheads="1"/>
            </p:cNvSpPr>
            <p:nvPr/>
          </p:nvSpPr>
          <p:spPr bwMode="auto">
            <a:xfrm>
              <a:off x="3832225" y="2303463"/>
              <a:ext cx="4351338" cy="620712"/>
            </a:xfrm>
            <a:prstGeom prst="rect">
              <a:avLst/>
            </a:prstGeom>
            <a:noFill/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140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1.</a:t>
              </a:r>
              <a:r>
                <a:rPr lang="zh-CN" altLang="en-US" sz="140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你的用户</a:t>
              </a:r>
              <a:endParaRPr lang="en-US" altLang="zh-CN" sz="1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  <a:p>
              <a:pPr algn="ctr" eaLnBrk="1" hangingPunct="1"/>
              <a:r>
                <a:rPr lang="zh-CN" altLang="en-US" sz="140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     客户是谁？</a:t>
              </a:r>
              <a:endParaRPr lang="zh-CN" altLang="en-US" sz="1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sp>
        <p:nvSpPr>
          <p:cNvPr id="1048698" name="文本框 4"/>
          <p:cNvSpPr txBox="1"/>
          <p:nvPr/>
        </p:nvSpPr>
        <p:spPr>
          <a:xfrm>
            <a:off x="745490" y="4353560"/>
            <a:ext cx="737108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latinLnBrk="1"/>
            <a:r>
              <a:rPr lang="zh-CN" altLang="en-US" sz="16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建议：</a:t>
            </a:r>
            <a:endParaRPr lang="zh-CN" altLang="en-US" sz="1600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latinLnBrk="1"/>
            <a:r>
              <a:rPr lang="zh-CN" altLang="en-US" sz="16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说明分阶段说明盈利模式分别是什么，远期近期？核心的业务流程是什么？</a:t>
            </a:r>
            <a:endParaRPr lang="zh-CN" altLang="en-US" sz="1600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2" name="标题 1"/>
          <p:cNvSpPr>
            <a:spLocks noGrp="1"/>
          </p:cNvSpPr>
          <p:nvPr>
            <p:ph type="title"/>
          </p:nvPr>
        </p:nvSpPr>
        <p:spPr>
          <a:xfrm>
            <a:off x="3369310" y="467995"/>
            <a:ext cx="3769360" cy="356235"/>
          </a:xfrm>
        </p:spPr>
        <p:txBody>
          <a:bodyPr>
            <a:scene3d>
              <a:camera prst="orthographicFront"/>
              <a:lightRig rig="threePt" dir="t"/>
            </a:scene3d>
          </a:bodyPr>
          <a:p>
            <a:r>
              <a:rPr lang="zh-CN" altLang="en-US" sz="1800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关于竞争优势分析</a:t>
            </a:r>
            <a:endParaRPr lang="zh-CN" altLang="en-US" sz="1800" b="1" dirty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048703" name="矩形 2"/>
          <p:cNvSpPr/>
          <p:nvPr/>
        </p:nvSpPr>
        <p:spPr>
          <a:xfrm>
            <a:off x="848995" y="1043940"/>
            <a:ext cx="7440295" cy="1996440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200000"/>
              </a:lnSpc>
              <a:spcBef>
                <a:spcPct val="20000"/>
              </a:spcBef>
              <a:buClr>
                <a:schemeClr val="tx2"/>
              </a:buClr>
              <a:buSzPct val="70000"/>
            </a:pPr>
            <a:r>
              <a:rPr lang="en-US" altLang="zh-CN" sz="16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        </a:t>
            </a:r>
            <a:r>
              <a:rPr lang="zh-CN" altLang="en-US" sz="16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主要竞争对手，竞争对手分析，国内外相关企业对比说明，如果产品已经在市场上形成了竞争优势，请说明与哪些因素有关。如</a:t>
            </a:r>
            <a:r>
              <a:rPr lang="zh-CN" altLang="en-US" sz="1800" b="1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技术壁垒、销售价格优势</a:t>
            </a:r>
            <a:r>
              <a:rPr lang="zh-CN" altLang="en-US" sz="16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、以及</a:t>
            </a:r>
            <a:r>
              <a:rPr lang="zh-CN" altLang="en-US" sz="1800" b="1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产品性能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、</a:t>
            </a:r>
            <a:r>
              <a:rPr lang="zh-CN" altLang="en-US" sz="1800" b="1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品牌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、</a:t>
            </a:r>
            <a:r>
              <a:rPr lang="zh-CN" altLang="en-US" sz="1800" b="1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销售渠道</a:t>
            </a:r>
            <a:r>
              <a:rPr lang="zh-CN" altLang="en-US" sz="16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优于竞争对手产品，等等，客观描述</a:t>
            </a:r>
            <a:r>
              <a:rPr lang="zh-CN" altLang="en-US" sz="1800" b="1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所属行业</a:t>
            </a:r>
            <a:r>
              <a:rPr lang="zh-CN" altLang="en-US" sz="16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及</a:t>
            </a:r>
            <a:r>
              <a:rPr lang="zh-CN" altLang="en-US" sz="1800" b="1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市场地位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。</a:t>
            </a:r>
            <a:endParaRPr lang="zh-CN" altLang="en-US" sz="1600" dirty="0"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048704" name="文本框 3"/>
          <p:cNvSpPr txBox="1"/>
          <p:nvPr/>
        </p:nvSpPr>
        <p:spPr>
          <a:xfrm>
            <a:off x="848995" y="3746500"/>
            <a:ext cx="7294880" cy="853439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latinLnBrk="1"/>
            <a:r>
              <a:rPr lang="zh-CN" altLang="en-US" sz="16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建议：</a:t>
            </a:r>
            <a:endParaRPr lang="zh-CN" altLang="en-US" sz="1600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latinLnBrk="1"/>
            <a:r>
              <a:rPr lang="zh-CN" altLang="en-US" sz="16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尽量不说国内首创或国际首创之类的话，目前的创业项目，很少没有竞品，</a:t>
            </a:r>
            <a:endParaRPr lang="zh-CN" altLang="en-US" sz="1600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latinLnBrk="1"/>
            <a:r>
              <a:rPr lang="zh-CN" altLang="en-US" sz="16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没有竞品有两种可能，一是没人能做，二是没有愿做。你要证明自己是前者。</a:t>
            </a:r>
            <a:endParaRPr lang="zh-CN" altLang="en-US" sz="1600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tags/tag1.xml><?xml version="1.0" encoding="utf-8"?>
<p:tagLst xmlns:p="http://schemas.openxmlformats.org/presentationml/2006/main">
  <p:tag name="MH" val="20160131111204"/>
  <p:tag name="MH_LIBRARY" val="GRAPHIC"/>
  <p:tag name="MH_TYPE" val="SubTitle"/>
  <p:tag name="MH_ORDER" val="1"/>
</p:tagLst>
</file>

<file path=ppt/tags/tag2.xml><?xml version="1.0" encoding="utf-8"?>
<p:tagLst xmlns:p="http://schemas.openxmlformats.org/presentationml/2006/main">
  <p:tag name="MH" val="20160131111204"/>
  <p:tag name="MH_LIBRARY" val="GRAPHIC"/>
  <p:tag name="MH_TYPE" val="Other"/>
  <p:tag name="MH_ORDER" val="4"/>
</p:tagLst>
</file>

<file path=ppt/tags/tag3.xml><?xml version="1.0" encoding="utf-8"?>
<p:tagLst xmlns:p="http://schemas.openxmlformats.org/presentationml/2006/main">
  <p:tag name="MH" val="20160131111204"/>
  <p:tag name="MH_LIBRARY" val="GRAPHIC"/>
  <p:tag name="MH_TYPE" val="Other"/>
  <p:tag name="MH_ORDER" val="3"/>
</p:tagLst>
</file>

<file path=ppt/tags/tag4.xml><?xml version="1.0" encoding="utf-8"?>
<p:tagLst xmlns:p="http://schemas.openxmlformats.org/presentationml/2006/main">
  <p:tag name="COMMONDATA" val="eyJoZGlkIjoiZTA4NzIyN2MxYTlmMzQ1NGE2MjU5NWRkMjhlOGMxYTAifQ=="/>
</p:tagLst>
</file>

<file path=ppt/theme/theme1.xml><?xml version="1.0" encoding="utf-8"?>
<a:theme xmlns:a="http://schemas.openxmlformats.org/drawingml/2006/main" name="第一PPT，www.1ppt.com">
  <a:themeElements>
    <a:clrScheme name="清新配色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51729"/>
      </a:accent1>
      <a:accent2>
        <a:srgbClr val="2E5660"/>
      </a:accent2>
      <a:accent3>
        <a:srgbClr val="613920"/>
      </a:accent3>
      <a:accent4>
        <a:srgbClr val="CAA884"/>
      </a:accent4>
      <a:accent5>
        <a:srgbClr val="EBEBEB"/>
      </a:accent5>
      <a:accent6>
        <a:srgbClr val="70AD47"/>
      </a:accent6>
      <a:hlink>
        <a:srgbClr val="0563C1"/>
      </a:hlink>
      <a:folHlink>
        <a:srgbClr val="954F72"/>
      </a:folHlink>
    </a:clrScheme>
    <a:fontScheme name="常用3">
      <a:majorFont>
        <a:latin typeface="Calibri"/>
        <a:ea typeface="微软雅黑"/>
        <a:cs typeface=""/>
      </a:majorFont>
      <a:minorFont>
        <a:latin typeface="Calibri Light"/>
        <a:ea typeface="微软雅黑 Light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2632</Words>
  <Application>WPS 演示</Application>
  <PresentationFormat/>
  <Paragraphs>428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45" baseType="lpstr">
      <vt:lpstr>Arial</vt:lpstr>
      <vt:lpstr>宋体</vt:lpstr>
      <vt:lpstr>Wingdings</vt:lpstr>
      <vt:lpstr>微软雅黑</vt:lpstr>
      <vt:lpstr>Calibri</vt:lpstr>
      <vt:lpstr>Arial Black</vt:lpstr>
      <vt:lpstr>Calibri</vt:lpstr>
      <vt:lpstr>Wingdings 2</vt:lpstr>
      <vt:lpstr>Wingdings</vt:lpstr>
      <vt:lpstr>华文细黑</vt:lpstr>
      <vt:lpstr>黑体</vt:lpstr>
      <vt:lpstr>Calibri Light</vt:lpstr>
      <vt:lpstr>Arial Unicode MS</vt:lpstr>
      <vt:lpstr>Microsoft YaHei UI</vt:lpstr>
      <vt:lpstr>微软雅黑 Light</vt:lpstr>
      <vt:lpstr>PingFang SC</vt:lpstr>
      <vt:lpstr>Segoe Print</vt:lpstr>
      <vt:lpstr>Swiss911 UCm BT</vt:lpstr>
      <vt:lpstr>Arial Unicode MS</vt:lpstr>
      <vt:lpstr>Open Sans</vt:lpstr>
      <vt:lpstr>Open Sans</vt:lpstr>
      <vt:lpstr>第一PPT，www.1ppt.com</vt:lpstr>
      <vt:lpstr>PowerPoint 演示文稿</vt:lpstr>
      <vt:lpstr>商业计划书传递的四个问题</vt:lpstr>
      <vt:lpstr>计划书的总体概要</vt:lpstr>
      <vt:lpstr>商业计划书的内容大纲</vt:lpstr>
      <vt:lpstr>PowerPoint 演示文稿</vt:lpstr>
      <vt:lpstr>关于市场痛点分析</vt:lpstr>
      <vt:lpstr>关于主营产品或服务</vt:lpstr>
      <vt:lpstr>关于商业模式</vt:lpstr>
      <vt:lpstr>关于竞争优势分析</vt:lpstr>
      <vt:lpstr>关于公司或团队介绍</vt:lpstr>
      <vt:lpstr>2.3 市场概述</vt:lpstr>
      <vt:lpstr>PowerPoint 演示文稿</vt:lpstr>
      <vt:lpstr>常见问题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第一PPT，www.1ppt.com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图片排版</dc:title>
  <dc:creator>第一PPT</dc:creator>
  <cp:lastModifiedBy>shenxuezhi</cp:lastModifiedBy>
  <cp:revision>25</cp:revision>
  <dcterms:created xsi:type="dcterms:W3CDTF">2020-02-27T02:38:00Z</dcterms:created>
  <dcterms:modified xsi:type="dcterms:W3CDTF">2022-06-09T04:18:30Z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2052-11.1.0.11744</vt:lpwstr>
  </property>
  <property fmtid="{D5CDD505-2E9C-101B-9397-08002B2CF9AE}" pid="3" name="ICV">
    <vt:lpwstr>831E97DD07C248F5BBFD5F7550C3E273</vt:lpwstr>
  </property>
</Properties>
</file>